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sldIdLst>
    <p:sldId id="265" r:id="rId5"/>
    <p:sldId id="297" r:id="rId6"/>
    <p:sldId id="258" r:id="rId7"/>
    <p:sldId id="259" r:id="rId8"/>
    <p:sldId id="262" r:id="rId9"/>
    <p:sldId id="267" r:id="rId10"/>
    <p:sldId id="268" r:id="rId11"/>
    <p:sldId id="273" r:id="rId12"/>
    <p:sldId id="272" r:id="rId13"/>
    <p:sldId id="296" r:id="rId14"/>
    <p:sldId id="276" r:id="rId15"/>
    <p:sldId id="290" r:id="rId16"/>
    <p:sldId id="291" r:id="rId17"/>
    <p:sldId id="292" r:id="rId18"/>
    <p:sldId id="295" r:id="rId19"/>
    <p:sldId id="294" r:id="rId20"/>
    <p:sldId id="2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0" userDrawn="1">
          <p15:clr>
            <a:srgbClr val="A4A3A4"/>
          </p15:clr>
        </p15:guide>
        <p15:guide id="2" pos="3840" userDrawn="1">
          <p15:clr>
            <a:srgbClr val="A4A3A4"/>
          </p15:clr>
        </p15:guide>
        <p15:guide id="3" pos="1560" userDrawn="1">
          <p15:clr>
            <a:srgbClr val="A4A3A4"/>
          </p15:clr>
        </p15:guide>
        <p15:guide id="4" pos="50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07F"/>
    <a:srgbClr val="602627"/>
    <a:srgbClr val="E7CF63"/>
    <a:srgbClr val="FFF198"/>
    <a:srgbClr val="E9D472"/>
    <a:srgbClr val="FFE716"/>
    <a:srgbClr val="FFFD78"/>
    <a:srgbClr val="FFFC00"/>
    <a:srgbClr val="FBF7CE"/>
    <a:srgbClr val="CC26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6739" autoAdjust="0"/>
  </p:normalViewPr>
  <p:slideViewPr>
    <p:cSldViewPr snapToGrid="0">
      <p:cViewPr varScale="1">
        <p:scale>
          <a:sx n="96" d="100"/>
          <a:sy n="96" d="100"/>
        </p:scale>
        <p:origin x="1160" y="-488"/>
      </p:cViewPr>
      <p:guideLst>
        <p:guide orient="horz" pos="2040"/>
        <p:guide pos="3840"/>
        <p:guide pos="1560"/>
        <p:guide pos="50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C8B139-3F38-C54A-B8D7-597D07B96DE7}" type="datetimeFigureOut">
              <a:rPr lang="en-US" smtClean="0"/>
              <a:t>8/2/22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AC480-7DF7-E243-8127-61F33FE61B35}" type="slidenum">
              <a:rPr lang="en-US" smtClean="0"/>
              <a:t>‹#›</a:t>
            </a:fld>
            <a:endParaRPr lang="en-US"/>
          </a:p>
        </p:txBody>
      </p:sp>
    </p:spTree>
    <p:extLst>
      <p:ext uri="{BB962C8B-B14F-4D97-AF65-F5344CB8AC3E}">
        <p14:creationId xmlns:p14="http://schemas.microsoft.com/office/powerpoint/2010/main" val="266825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Follow-on to report on research conducted for NIJ. Grateful to RAND donor Ellen Hancock for funding this and our time today.</a:t>
            </a:r>
          </a:p>
        </p:txBody>
      </p:sp>
      <p:sp>
        <p:nvSpPr>
          <p:cNvPr id="4" name="Slide Number Placeholder 3"/>
          <p:cNvSpPr>
            <a:spLocks noGrp="1"/>
          </p:cNvSpPr>
          <p:nvPr>
            <p:ph type="sldNum" sz="quarter" idx="5"/>
          </p:nvPr>
        </p:nvSpPr>
        <p:spPr/>
        <p:txBody>
          <a:bodyPr/>
          <a:lstStyle/>
          <a:p>
            <a:fld id="{959AC480-7DF7-E243-8127-61F33FE61B35}" type="slidenum">
              <a:rPr lang="en-US" smtClean="0"/>
              <a:t>1</a:t>
            </a:fld>
            <a:endParaRPr lang="en-US"/>
          </a:p>
        </p:txBody>
      </p:sp>
    </p:spTree>
    <p:extLst>
      <p:ext uri="{BB962C8B-B14F-4D97-AF65-F5344CB8AC3E}">
        <p14:creationId xmlns:p14="http://schemas.microsoft.com/office/powerpoint/2010/main" val="3240422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9AC480-7DF7-E243-8127-61F33FE61B35}" type="slidenum">
              <a:rPr lang="en-US" smtClean="0"/>
              <a:t>10</a:t>
            </a:fld>
            <a:endParaRPr lang="en-US"/>
          </a:p>
        </p:txBody>
      </p:sp>
    </p:spTree>
    <p:extLst>
      <p:ext uri="{BB962C8B-B14F-4D97-AF65-F5344CB8AC3E}">
        <p14:creationId xmlns:p14="http://schemas.microsoft.com/office/powerpoint/2010/main" val="421786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--Given the role of the pre-frontal cortex in self-regulation and in decreasing vengeful, impulsive behavior, interventions designed to increase pro-sociality and decrease impulsivity such as the Good Behavior Game (GBG) may be effective if implemented broadly and coupled with exposure to diversity*</a:t>
            </a:r>
          </a:p>
          <a:p>
            <a:endParaRPr lang="en-US">
              <a:solidFill>
                <a:schemeClr val="bg1"/>
              </a:solidFill>
            </a:endParaRPr>
          </a:p>
          <a:p>
            <a:r>
              <a:rPr lang="en-US">
                <a:solidFill>
                  <a:schemeClr val="bg1"/>
                </a:solidFill>
              </a:rPr>
              <a:t>--Similarly, interventions to decrease vengeful violence via decoupling revenge motivations from a sense of justice – such as the </a:t>
            </a:r>
            <a:r>
              <a:rPr lang="en-US" err="1">
                <a:solidFill>
                  <a:schemeClr val="bg1"/>
                </a:solidFill>
              </a:rPr>
              <a:t>Nonjustice</a:t>
            </a:r>
            <a:r>
              <a:rPr lang="en-US">
                <a:solidFill>
                  <a:schemeClr val="bg1"/>
                </a:solidFill>
              </a:rPr>
              <a:t> System (NJS) could be helpful for those showing early signs of aggression and vengeance**</a:t>
            </a:r>
          </a:p>
          <a:p>
            <a:endParaRPr lang="en-US">
              <a:solidFill>
                <a:schemeClr val="bg1"/>
              </a:solidFill>
            </a:endParaRPr>
          </a:p>
          <a:p>
            <a:r>
              <a:rPr lang="en-US" sz="1200">
                <a:solidFill>
                  <a:schemeClr val="bg1"/>
                </a:solidFill>
              </a:rPr>
              <a:t>*Kellam, Sheppard G., C. Hendricks Brown, Jeanne </a:t>
            </a:r>
            <a:r>
              <a:rPr lang="en-US" sz="1200" err="1">
                <a:solidFill>
                  <a:schemeClr val="bg1"/>
                </a:solidFill>
              </a:rPr>
              <a:t>Poduska</a:t>
            </a:r>
            <a:r>
              <a:rPr lang="en-US" sz="1200">
                <a:solidFill>
                  <a:schemeClr val="bg1"/>
                </a:solidFill>
              </a:rPr>
              <a:t>, Nicholas </a:t>
            </a:r>
            <a:r>
              <a:rPr lang="en-US" sz="1200" err="1">
                <a:solidFill>
                  <a:schemeClr val="bg1"/>
                </a:solidFill>
              </a:rPr>
              <a:t>Ialongo</a:t>
            </a:r>
            <a:r>
              <a:rPr lang="en-US" sz="1200">
                <a:solidFill>
                  <a:schemeClr val="bg1"/>
                </a:solidFill>
              </a:rPr>
              <a:t>, Wei Wang, Peter </a:t>
            </a:r>
            <a:r>
              <a:rPr lang="en-US" sz="1200" err="1">
                <a:solidFill>
                  <a:schemeClr val="bg1"/>
                </a:solidFill>
              </a:rPr>
              <a:t>Toyinbo</a:t>
            </a:r>
            <a:r>
              <a:rPr lang="en-US" sz="1200">
                <a:solidFill>
                  <a:schemeClr val="bg1"/>
                </a:solidFill>
              </a:rPr>
              <a:t>, Hanna </a:t>
            </a:r>
            <a:r>
              <a:rPr lang="en-US" sz="1200" err="1">
                <a:solidFill>
                  <a:schemeClr val="bg1"/>
                </a:solidFill>
              </a:rPr>
              <a:t>Petras</a:t>
            </a:r>
            <a:r>
              <a:rPr lang="en-US" sz="1200">
                <a:solidFill>
                  <a:schemeClr val="bg1"/>
                </a:solidFill>
              </a:rPr>
              <a:t>, Carla Ford, Amy Windham, and Holly C. Wilcox, "Effects of a Universal Classroom Behavior Management Program in First and Second Grades on Young Adult Behavioral, Psychiatric, and Social Outcomes," Drug and Alcohol Dependency, Vol. 95, Supp. 1, June 1, 2008, pp. S5–S28</a:t>
            </a:r>
          </a:p>
          <a:p>
            <a:r>
              <a:rPr lang="en-US" sz="1200">
                <a:solidFill>
                  <a:schemeClr val="bg1"/>
                </a:solidFill>
              </a:rPr>
              <a:t>**Rowe, M., Kimmel, J. Jr., </a:t>
            </a:r>
            <a:r>
              <a:rPr lang="en-US" sz="1200" err="1">
                <a:solidFill>
                  <a:schemeClr val="bg1"/>
                </a:solidFill>
              </a:rPr>
              <a:t>Pavlo</a:t>
            </a:r>
            <a:r>
              <a:rPr lang="en-US" sz="1200">
                <a:solidFill>
                  <a:schemeClr val="bg1"/>
                </a:solidFill>
              </a:rPr>
              <a:t>, A. J., Antunes, K.D., Bellamy, C.D., O'Connell, M.J., Ocasio, L., Desai, M., Bal, J., and Flanagan, E., “A Pilot Study of Motive Control to Reduce Vengeance Cravings,” Journal of the American Academy of Psychiatry and the Law 46, no. 4 (2018): 486-497</a:t>
            </a:r>
          </a:p>
        </p:txBody>
      </p:sp>
      <p:sp>
        <p:nvSpPr>
          <p:cNvPr id="4" name="Slide Number Placeholder 3"/>
          <p:cNvSpPr>
            <a:spLocks noGrp="1"/>
          </p:cNvSpPr>
          <p:nvPr>
            <p:ph type="sldNum" sz="quarter" idx="5"/>
          </p:nvPr>
        </p:nvSpPr>
        <p:spPr/>
        <p:txBody>
          <a:bodyPr/>
          <a:lstStyle/>
          <a:p>
            <a:fld id="{959AC480-7DF7-E243-8127-61F33FE61B35}" type="slidenum">
              <a:rPr lang="en-US" smtClean="0"/>
              <a:t>11</a:t>
            </a:fld>
            <a:endParaRPr lang="en-US"/>
          </a:p>
        </p:txBody>
      </p:sp>
    </p:spTree>
    <p:extLst>
      <p:ext uri="{BB962C8B-B14F-4D97-AF65-F5344CB8AC3E}">
        <p14:creationId xmlns:p14="http://schemas.microsoft.com/office/powerpoint/2010/main" val="2661830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--Given the role of the pre-frontal cortex in self-regulation and in decreasing vengeful, impulsive behavior, interventions designed to increase pro-sociality and decrease impulsivity such as the Good Behavior Game (GBG) may be effective if implemented broadly and coupled with exposure to diversity*</a:t>
            </a:r>
          </a:p>
          <a:p>
            <a:endParaRPr lang="en-US">
              <a:solidFill>
                <a:schemeClr val="bg1"/>
              </a:solidFill>
            </a:endParaRPr>
          </a:p>
          <a:p>
            <a:r>
              <a:rPr lang="en-US">
                <a:solidFill>
                  <a:schemeClr val="bg1"/>
                </a:solidFill>
              </a:rPr>
              <a:t>--Similarly, interventions to decrease vengeful violence via decoupling revenge motivations from a sense of justice – such as the </a:t>
            </a:r>
            <a:r>
              <a:rPr lang="en-US" err="1">
                <a:solidFill>
                  <a:schemeClr val="bg1"/>
                </a:solidFill>
              </a:rPr>
              <a:t>Nonjustice</a:t>
            </a:r>
            <a:r>
              <a:rPr lang="en-US">
                <a:solidFill>
                  <a:schemeClr val="bg1"/>
                </a:solidFill>
              </a:rPr>
              <a:t> System (NJS) could be helpful for those showing early signs of aggression and vengeance**</a:t>
            </a:r>
          </a:p>
        </p:txBody>
      </p:sp>
      <p:sp>
        <p:nvSpPr>
          <p:cNvPr id="4" name="Slide Number Placeholder 3"/>
          <p:cNvSpPr>
            <a:spLocks noGrp="1"/>
          </p:cNvSpPr>
          <p:nvPr>
            <p:ph type="sldNum" sz="quarter" idx="5"/>
          </p:nvPr>
        </p:nvSpPr>
        <p:spPr/>
        <p:txBody>
          <a:bodyPr/>
          <a:lstStyle/>
          <a:p>
            <a:fld id="{959AC480-7DF7-E243-8127-61F33FE61B35}" type="slidenum">
              <a:rPr lang="en-US" smtClean="0"/>
              <a:t>12</a:t>
            </a:fld>
            <a:endParaRPr lang="en-US"/>
          </a:p>
        </p:txBody>
      </p:sp>
    </p:spTree>
    <p:extLst>
      <p:ext uri="{BB962C8B-B14F-4D97-AF65-F5344CB8AC3E}">
        <p14:creationId xmlns:p14="http://schemas.microsoft.com/office/powerpoint/2010/main" val="3307135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--Given the role of the pre-frontal cortex in self-regulation and in decreasing vengeful, impulsive behavior, interventions designed to increase pro-sociality and decrease impulsivity such as the Good Behavior Game (GBG) may be effective if implemented broadly and coupled with exposure to diversity*</a:t>
            </a:r>
          </a:p>
          <a:p>
            <a:endParaRPr lang="en-US">
              <a:solidFill>
                <a:schemeClr val="bg1"/>
              </a:solidFill>
            </a:endParaRPr>
          </a:p>
          <a:p>
            <a:r>
              <a:rPr lang="en-US">
                <a:solidFill>
                  <a:schemeClr val="bg1"/>
                </a:solidFill>
              </a:rPr>
              <a:t>--Similarly, interventions to decrease vengeful violence via decoupling revenge motivations from a sense of justice – such as the </a:t>
            </a:r>
            <a:r>
              <a:rPr lang="en-US" err="1">
                <a:solidFill>
                  <a:schemeClr val="bg1"/>
                </a:solidFill>
              </a:rPr>
              <a:t>Nonjustice</a:t>
            </a:r>
            <a:r>
              <a:rPr lang="en-US">
                <a:solidFill>
                  <a:schemeClr val="bg1"/>
                </a:solidFill>
              </a:rPr>
              <a:t> System (NJS) could be helpful for those showing early signs of aggression and vengeance**</a:t>
            </a:r>
          </a:p>
        </p:txBody>
      </p:sp>
      <p:sp>
        <p:nvSpPr>
          <p:cNvPr id="4" name="Slide Number Placeholder 3"/>
          <p:cNvSpPr>
            <a:spLocks noGrp="1"/>
          </p:cNvSpPr>
          <p:nvPr>
            <p:ph type="sldNum" sz="quarter" idx="5"/>
          </p:nvPr>
        </p:nvSpPr>
        <p:spPr/>
        <p:txBody>
          <a:bodyPr/>
          <a:lstStyle/>
          <a:p>
            <a:fld id="{959AC480-7DF7-E243-8127-61F33FE61B35}" type="slidenum">
              <a:rPr lang="en-US" smtClean="0"/>
              <a:t>13</a:t>
            </a:fld>
            <a:endParaRPr lang="en-US"/>
          </a:p>
        </p:txBody>
      </p:sp>
    </p:spTree>
    <p:extLst>
      <p:ext uri="{BB962C8B-B14F-4D97-AF65-F5344CB8AC3E}">
        <p14:creationId xmlns:p14="http://schemas.microsoft.com/office/powerpoint/2010/main" val="1111413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--Individual differences may play a role, and neural pathways can take a long time to extinguish; redirection into “replacement behaviors” may be helpful</a:t>
            </a:r>
          </a:p>
          <a:p>
            <a:pPr lvl="1"/>
            <a:r>
              <a:rPr lang="en-US">
                <a:solidFill>
                  <a:schemeClr val="bg1"/>
                </a:solidFill>
              </a:rPr>
              <a:t>Street violence to professional MMA</a:t>
            </a:r>
          </a:p>
          <a:p>
            <a:pPr lvl="1"/>
            <a:r>
              <a:rPr lang="en-US">
                <a:solidFill>
                  <a:schemeClr val="bg1"/>
                </a:solidFill>
              </a:rPr>
              <a:t>Propaganda and leadership to counter-extremism work</a:t>
            </a:r>
          </a:p>
          <a:p>
            <a:endParaRPr lang="en-US">
              <a:solidFill>
                <a:schemeClr val="bg1"/>
              </a:solidFill>
            </a:endParaRPr>
          </a:p>
          <a:p>
            <a:r>
              <a:rPr lang="en-US">
                <a:solidFill>
                  <a:schemeClr val="bg1"/>
                </a:solidFill>
              </a:rPr>
              <a:t>--Systematizing addiction and trauma-based approaches (Parents for Peace and 12-Step program)</a:t>
            </a:r>
          </a:p>
          <a:p>
            <a:endParaRPr lang="en-US">
              <a:solidFill>
                <a:schemeClr val="bg1"/>
              </a:solidFill>
            </a:endParaRPr>
          </a:p>
          <a:p>
            <a:r>
              <a:rPr lang="en-US">
                <a:solidFill>
                  <a:schemeClr val="bg1"/>
                </a:solidFill>
              </a:rPr>
              <a:t>--Destigmatizing, radical forgiveness, and lifetime support appear to be key in initiating and maintaining “sobriety from hate”</a:t>
            </a:r>
          </a:p>
        </p:txBody>
      </p:sp>
      <p:sp>
        <p:nvSpPr>
          <p:cNvPr id="4" name="Slide Number Placeholder 3"/>
          <p:cNvSpPr>
            <a:spLocks noGrp="1"/>
          </p:cNvSpPr>
          <p:nvPr>
            <p:ph type="sldNum" sz="quarter" idx="5"/>
          </p:nvPr>
        </p:nvSpPr>
        <p:spPr/>
        <p:txBody>
          <a:bodyPr/>
          <a:lstStyle/>
          <a:p>
            <a:fld id="{959AC480-7DF7-E243-8127-61F33FE61B35}" type="slidenum">
              <a:rPr lang="en-US" smtClean="0"/>
              <a:t>14</a:t>
            </a:fld>
            <a:endParaRPr lang="en-US"/>
          </a:p>
        </p:txBody>
      </p:sp>
    </p:spTree>
    <p:extLst>
      <p:ext uri="{BB962C8B-B14F-4D97-AF65-F5344CB8AC3E}">
        <p14:creationId xmlns:p14="http://schemas.microsoft.com/office/powerpoint/2010/main" val="978664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--Individual differences may play a role, and neural pathways can take a long time to extinguish; redirection into “replacement behaviors” may be helpful</a:t>
            </a:r>
          </a:p>
          <a:p>
            <a:pPr lvl="1"/>
            <a:r>
              <a:rPr lang="en-US">
                <a:solidFill>
                  <a:schemeClr val="bg1"/>
                </a:solidFill>
              </a:rPr>
              <a:t>Street violence to professional MMA</a:t>
            </a:r>
          </a:p>
          <a:p>
            <a:pPr lvl="1"/>
            <a:r>
              <a:rPr lang="en-US">
                <a:solidFill>
                  <a:schemeClr val="bg1"/>
                </a:solidFill>
              </a:rPr>
              <a:t>Propaganda and leadership to counter-extremism work</a:t>
            </a:r>
          </a:p>
          <a:p>
            <a:endParaRPr lang="en-US">
              <a:solidFill>
                <a:schemeClr val="bg1"/>
              </a:solidFill>
            </a:endParaRPr>
          </a:p>
          <a:p>
            <a:r>
              <a:rPr lang="en-US">
                <a:solidFill>
                  <a:schemeClr val="bg1"/>
                </a:solidFill>
              </a:rPr>
              <a:t>--Systematizing addiction and trauma-based approaches (Parents for Peace and 12-Step program)</a:t>
            </a:r>
          </a:p>
          <a:p>
            <a:endParaRPr lang="en-US">
              <a:solidFill>
                <a:schemeClr val="bg1"/>
              </a:solidFill>
            </a:endParaRPr>
          </a:p>
          <a:p>
            <a:r>
              <a:rPr lang="en-US">
                <a:solidFill>
                  <a:schemeClr val="bg1"/>
                </a:solidFill>
              </a:rPr>
              <a:t>--Destigmatizing, radical forgiveness, and lifetime support appear to be key in initiating and maintaining “sobriety from hate”</a:t>
            </a:r>
          </a:p>
        </p:txBody>
      </p:sp>
      <p:sp>
        <p:nvSpPr>
          <p:cNvPr id="4" name="Slide Number Placeholder 3"/>
          <p:cNvSpPr>
            <a:spLocks noGrp="1"/>
          </p:cNvSpPr>
          <p:nvPr>
            <p:ph type="sldNum" sz="quarter" idx="5"/>
          </p:nvPr>
        </p:nvSpPr>
        <p:spPr/>
        <p:txBody>
          <a:bodyPr/>
          <a:lstStyle/>
          <a:p>
            <a:fld id="{959AC480-7DF7-E243-8127-61F33FE61B35}" type="slidenum">
              <a:rPr lang="en-US" smtClean="0"/>
              <a:t>15</a:t>
            </a:fld>
            <a:endParaRPr lang="en-US"/>
          </a:p>
        </p:txBody>
      </p:sp>
    </p:spTree>
    <p:extLst>
      <p:ext uri="{BB962C8B-B14F-4D97-AF65-F5344CB8AC3E}">
        <p14:creationId xmlns:p14="http://schemas.microsoft.com/office/powerpoint/2010/main" val="1801055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--Individual differences may play a role, and neural pathways can take a long time to extinguish; redirection into “replacement behaviors” may be helpful</a:t>
            </a:r>
          </a:p>
          <a:p>
            <a:pPr lvl="1"/>
            <a:r>
              <a:rPr lang="en-US">
                <a:solidFill>
                  <a:schemeClr val="bg1"/>
                </a:solidFill>
              </a:rPr>
              <a:t>Street violence to professional MMA</a:t>
            </a:r>
          </a:p>
          <a:p>
            <a:pPr lvl="1"/>
            <a:r>
              <a:rPr lang="en-US">
                <a:solidFill>
                  <a:schemeClr val="bg1"/>
                </a:solidFill>
              </a:rPr>
              <a:t>Propaganda and leadership to counter-extremism work</a:t>
            </a:r>
          </a:p>
          <a:p>
            <a:endParaRPr lang="en-US">
              <a:solidFill>
                <a:schemeClr val="bg1"/>
              </a:solidFill>
            </a:endParaRPr>
          </a:p>
          <a:p>
            <a:r>
              <a:rPr lang="en-US">
                <a:solidFill>
                  <a:schemeClr val="bg1"/>
                </a:solidFill>
              </a:rPr>
              <a:t>--Systematizing addiction and trauma-based approaches (Parents for Peace and 12-Step program)</a:t>
            </a:r>
          </a:p>
          <a:p>
            <a:endParaRPr lang="en-US">
              <a:solidFill>
                <a:schemeClr val="bg1"/>
              </a:solidFill>
            </a:endParaRPr>
          </a:p>
          <a:p>
            <a:r>
              <a:rPr lang="en-US">
                <a:solidFill>
                  <a:schemeClr val="bg1"/>
                </a:solidFill>
              </a:rPr>
              <a:t>--Destigmatizing, radical forgiveness, and lifetime support appear to be key in initiating and maintaining “sobriety from hate”</a:t>
            </a:r>
          </a:p>
        </p:txBody>
      </p:sp>
      <p:sp>
        <p:nvSpPr>
          <p:cNvPr id="4" name="Slide Number Placeholder 3"/>
          <p:cNvSpPr>
            <a:spLocks noGrp="1"/>
          </p:cNvSpPr>
          <p:nvPr>
            <p:ph type="sldNum" sz="quarter" idx="5"/>
          </p:nvPr>
        </p:nvSpPr>
        <p:spPr/>
        <p:txBody>
          <a:bodyPr/>
          <a:lstStyle/>
          <a:p>
            <a:fld id="{959AC480-7DF7-E243-8127-61F33FE61B35}" type="slidenum">
              <a:rPr lang="en-US" smtClean="0"/>
              <a:t>16</a:t>
            </a:fld>
            <a:endParaRPr lang="en-US"/>
          </a:p>
        </p:txBody>
      </p:sp>
    </p:spTree>
    <p:extLst>
      <p:ext uri="{BB962C8B-B14F-4D97-AF65-F5344CB8AC3E}">
        <p14:creationId xmlns:p14="http://schemas.microsoft.com/office/powerpoint/2010/main" val="2044871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are many other implications, of course, but I don’t have time to cover them all. I’d be happy to discuss them now in our Q and A session. Thank you.</a:t>
            </a:r>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959AC480-7DF7-E243-8127-61F33FE61B35}" type="slidenum">
              <a:rPr lang="en-US" smtClean="0"/>
              <a:t>17</a:t>
            </a:fld>
            <a:endParaRPr lang="en-US"/>
          </a:p>
        </p:txBody>
      </p:sp>
    </p:spTree>
    <p:extLst>
      <p:ext uri="{BB962C8B-B14F-4D97-AF65-F5344CB8AC3E}">
        <p14:creationId xmlns:p14="http://schemas.microsoft.com/office/powerpoint/2010/main" val="4174649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800">
                <a:solidFill>
                  <a:schemeClr val="bg1"/>
                </a:solidFill>
              </a:rPr>
              <a:t>We are not the first to notice the overlap between extremism and addiction. We reviewed our data and the existing literature to see what we could learn about the scientific evidence base and implications for policy and practice.</a:t>
            </a:r>
          </a:p>
        </p:txBody>
      </p:sp>
      <p:sp>
        <p:nvSpPr>
          <p:cNvPr id="4" name="Slide Number Placeholder 3"/>
          <p:cNvSpPr>
            <a:spLocks noGrp="1"/>
          </p:cNvSpPr>
          <p:nvPr>
            <p:ph type="sldNum" sz="quarter" idx="5"/>
          </p:nvPr>
        </p:nvSpPr>
        <p:spPr/>
        <p:txBody>
          <a:bodyPr/>
          <a:lstStyle/>
          <a:p>
            <a:fld id="{959AC480-7DF7-E243-8127-61F33FE61B35}" type="slidenum">
              <a:rPr lang="en-US" smtClean="0"/>
              <a:t>2</a:t>
            </a:fld>
            <a:endParaRPr lang="en-US"/>
          </a:p>
        </p:txBody>
      </p:sp>
    </p:spTree>
    <p:extLst>
      <p:ext uri="{BB962C8B-B14F-4D97-AF65-F5344CB8AC3E}">
        <p14:creationId xmlns:p14="http://schemas.microsoft.com/office/powerpoint/2010/main" val="296723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a:solidFill>
                  <a:schemeClr val="bg1"/>
                </a:solidFill>
              </a:rPr>
              <a:t>BASIC POINT IS THAT THE CONTEXTAL FEATURES AROUND DRUG USE </a:t>
            </a:r>
            <a:r>
              <a:rPr lang="en-US" sz="4000" i="1">
                <a:solidFill>
                  <a:schemeClr val="bg1"/>
                </a:solidFill>
              </a:rPr>
              <a:t>AND </a:t>
            </a:r>
            <a:r>
              <a:rPr lang="en-US" sz="4000" i="0">
                <a:solidFill>
                  <a:schemeClr val="bg1"/>
                </a:solidFill>
              </a:rPr>
              <a:t>EXTREMISM TRIGGER CRAVINGS AND DRIVE TO RE-ENGAGE WITH THOSE BEHAVIORS [SEE EXTREMISM EXAMPLES]</a:t>
            </a:r>
            <a:endParaRPr lang="en-US" sz="4000">
              <a:solidFill>
                <a:schemeClr val="bg1"/>
              </a:solidFill>
            </a:endParaRPr>
          </a:p>
          <a:p>
            <a:endParaRPr lang="en-US" sz="4000">
              <a:solidFill>
                <a:schemeClr val="bg1"/>
              </a:solidFill>
            </a:endParaRPr>
          </a:p>
          <a:p>
            <a:r>
              <a:rPr lang="en-US" sz="4000">
                <a:solidFill>
                  <a:schemeClr val="bg1"/>
                </a:solidFill>
              </a:rPr>
              <a:t>--Non-human and human studies of addiction to substances shows how stimuli associated with the reward later trigger cravings and drive to consume substances (Pavlovian effect)</a:t>
            </a:r>
          </a:p>
          <a:p>
            <a:endParaRPr lang="en-US" sz="4000">
              <a:solidFill>
                <a:schemeClr val="bg1"/>
              </a:solidFill>
            </a:endParaRPr>
          </a:p>
          <a:p>
            <a:r>
              <a:rPr lang="en-US" sz="4000">
                <a:solidFill>
                  <a:schemeClr val="bg1"/>
                </a:solidFill>
              </a:rPr>
              <a:t>--Similarly, reformed extremists report experiencing the “itch” to re-engage with street violence or other extremist activities while watching protests, street battles between Right and Left-wing groups, or seeing symbols associated with extremist groups:</a:t>
            </a:r>
          </a:p>
          <a:p>
            <a:pPr lvl="1"/>
            <a:endParaRPr lang="en-US" sz="1800">
              <a:solidFill>
                <a:schemeClr val="bg1"/>
              </a:solidFill>
            </a:endParaRPr>
          </a:p>
          <a:p>
            <a:pPr lvl="1"/>
            <a:r>
              <a:rPr lang="en-US" sz="1800">
                <a:solidFill>
                  <a:schemeClr val="bg1"/>
                </a:solidFill>
              </a:rPr>
              <a:t>“I can’t watch like the old war movies or like say Inglorious Bastards or, or something like that, you know, and they show like a, or like a, the History Channel has the World War II in HD and they, you know, even though they’re showing the Germans getting slaughtered and stuff, I still see that, that, you know, the swastika in the background, you know. I get a little goose bumps. I can’t lie, you know. (Interview, June 26, 2015)”*</a:t>
            </a:r>
          </a:p>
          <a:p>
            <a:pPr lvl="1"/>
            <a:endParaRPr lang="en-US" sz="1800">
              <a:solidFill>
                <a:schemeClr val="bg1"/>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*Simi, P., Blee, K., </a:t>
            </a:r>
            <a:r>
              <a:rPr lang="en-US" sz="1800" err="1">
                <a:solidFill>
                  <a:schemeClr val="bg1"/>
                </a:solidFill>
              </a:rPr>
              <a:t>DeMichele</a:t>
            </a:r>
            <a:r>
              <a:rPr lang="en-US" sz="1800">
                <a:solidFill>
                  <a:schemeClr val="bg1"/>
                </a:solidFill>
              </a:rPr>
              <a:t>, M., &amp; </a:t>
            </a:r>
            <a:r>
              <a:rPr lang="en-US" sz="1800" err="1">
                <a:solidFill>
                  <a:schemeClr val="bg1"/>
                </a:solidFill>
              </a:rPr>
              <a:t>Windisch</a:t>
            </a:r>
            <a:r>
              <a:rPr lang="en-US" sz="1800">
                <a:solidFill>
                  <a:schemeClr val="bg1"/>
                </a:solidFill>
              </a:rPr>
              <a:t>, S. (2017). Addicted to hate: Identity residual among former white supremacists. American Sociological Review, 82(6), 1167-1187.</a:t>
            </a:r>
          </a:p>
          <a:p>
            <a:pPr lvl="1"/>
            <a:endParaRPr lang="en-US" sz="1800">
              <a:solidFill>
                <a:schemeClr val="bg1"/>
              </a:solidFill>
            </a:endParaRPr>
          </a:p>
        </p:txBody>
      </p:sp>
      <p:sp>
        <p:nvSpPr>
          <p:cNvPr id="4" name="Slide Number Placeholder 3"/>
          <p:cNvSpPr>
            <a:spLocks noGrp="1"/>
          </p:cNvSpPr>
          <p:nvPr>
            <p:ph type="sldNum" sz="quarter" idx="5"/>
          </p:nvPr>
        </p:nvSpPr>
        <p:spPr/>
        <p:txBody>
          <a:bodyPr/>
          <a:lstStyle/>
          <a:p>
            <a:fld id="{959AC480-7DF7-E243-8127-61F33FE61B35}" type="slidenum">
              <a:rPr lang="en-US" smtClean="0"/>
              <a:t>3</a:t>
            </a:fld>
            <a:endParaRPr lang="en-US"/>
          </a:p>
        </p:txBody>
      </p:sp>
    </p:spTree>
    <p:extLst>
      <p:ext uri="{BB962C8B-B14F-4D97-AF65-F5344CB8AC3E}">
        <p14:creationId xmlns:p14="http://schemas.microsoft.com/office/powerpoint/2010/main" val="302169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REWARD PATHWAYS – WITH HABITUATION THE DRIVE CAN BECOME DISSOCIATED FROM THE EXPERIENCE OF REWARD – ADDICTION TO GRIEVANCE ITSELF</a:t>
            </a:r>
          </a:p>
          <a:p>
            <a:endParaRPr lang="en-US">
              <a:solidFill>
                <a:schemeClr val="bg1"/>
              </a:solidFill>
            </a:endParaRPr>
          </a:p>
          <a:p>
            <a:r>
              <a:rPr lang="en-US">
                <a:solidFill>
                  <a:schemeClr val="bg1"/>
                </a:solidFill>
              </a:rPr>
              <a:t>--fMRI studies link retaliatory aggression (both personal history and laboratory behavior) with differential activation of nucleus </a:t>
            </a:r>
            <a:r>
              <a:rPr lang="en-US" err="1">
                <a:solidFill>
                  <a:schemeClr val="bg1"/>
                </a:solidFill>
              </a:rPr>
              <a:t>accumbens</a:t>
            </a:r>
            <a:r>
              <a:rPr lang="en-US">
                <a:solidFill>
                  <a:schemeClr val="bg1"/>
                </a:solidFill>
              </a:rPr>
              <a:t> and other areas of the brain associated with reward and experiences of hedonic pleasure, as well as appetitive drive*</a:t>
            </a:r>
          </a:p>
          <a:p>
            <a:endParaRPr lang="en-US">
              <a:solidFill>
                <a:schemeClr val="bg1"/>
              </a:solidFill>
            </a:endParaRPr>
          </a:p>
          <a:p>
            <a:r>
              <a:rPr lang="en-US">
                <a:solidFill>
                  <a:schemeClr val="bg1"/>
                </a:solidFill>
              </a:rPr>
              <a:t>--Prefrontal cortex (self-regulation) acts to downregulate aggression</a:t>
            </a:r>
          </a:p>
          <a:p>
            <a:endParaRPr lang="en-US">
              <a:solidFill>
                <a:schemeClr val="bg1"/>
              </a:solidFill>
            </a:endParaRPr>
          </a:p>
          <a:p>
            <a:r>
              <a:rPr lang="en-US">
                <a:solidFill>
                  <a:schemeClr val="bg1"/>
                </a:solidFill>
              </a:rPr>
              <a:t>--Reward may initially be coupled with seeing target of vengeance suffer, but can also become decoupled from that experience – such that engagement with hateful symbols and extremist content creates the same pleasure and drive** </a:t>
            </a:r>
          </a:p>
          <a:p>
            <a:endParaRPr lang="en-US">
              <a:solidFill>
                <a:schemeClr val="bg1"/>
              </a:solidFill>
            </a:endParaRPr>
          </a:p>
          <a:p>
            <a:r>
              <a:rPr lang="en-US">
                <a:solidFill>
                  <a:schemeClr val="bg1"/>
                </a:solidFill>
              </a:rPr>
              <a:t>--Suggests that experiencing grievances itself may be addictive</a:t>
            </a:r>
          </a:p>
          <a:p>
            <a:pPr rtl="0" fontAlgn="base"/>
            <a:r>
              <a:rPr lang="en-US" sz="1200" b="0" i="0" kern="1200">
                <a:solidFill>
                  <a:schemeClr val="tx1"/>
                </a:solidFill>
                <a:effectLst/>
                <a:latin typeface="+mn-lt"/>
                <a:ea typeface="+mn-ea"/>
                <a:cs typeface="+mn-cs"/>
              </a:rPr>
              <a:t> </a:t>
            </a:r>
          </a:p>
          <a:p>
            <a:r>
              <a:rPr lang="en-US" sz="1200">
                <a:solidFill>
                  <a:schemeClr val="bg1"/>
                </a:solidFill>
              </a:rPr>
              <a:t>*David S. Chester, C. Nathan </a:t>
            </a:r>
            <a:r>
              <a:rPr lang="en-US" sz="1200" err="1">
                <a:solidFill>
                  <a:schemeClr val="bg1"/>
                </a:solidFill>
              </a:rPr>
              <a:t>DeWall</a:t>
            </a:r>
            <a:r>
              <a:rPr lang="en-US" sz="1200">
                <a:solidFill>
                  <a:schemeClr val="bg1"/>
                </a:solidFill>
              </a:rPr>
              <a:t>, The pleasure of revenge: retaliatory aggression arises from a neural imbalance toward reward, Social Cognitive and Affective Neuroscience, Volume 11, Issue 7, July 2016, Pages 1173–1182</a:t>
            </a:r>
          </a:p>
          <a:p>
            <a:r>
              <a:rPr lang="en-US" sz="1200">
                <a:solidFill>
                  <a:schemeClr val="bg1"/>
                </a:solidFill>
              </a:rPr>
              <a:t>**Stahl, Stephen M., "Is Impulsive Violence an Addiction? The Habit Hypothesis," CNS Spectrums, Vol. 20, No. 3, June 2015, pp. 165–169</a:t>
            </a:r>
          </a:p>
          <a:p>
            <a:pPr rtl="0" fontAlgn="base"/>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9AC480-7DF7-E243-8127-61F33FE61B35}" type="slidenum">
              <a:rPr lang="en-US" smtClean="0"/>
              <a:t>4</a:t>
            </a:fld>
            <a:endParaRPr lang="en-US"/>
          </a:p>
        </p:txBody>
      </p:sp>
    </p:spTree>
    <p:extLst>
      <p:ext uri="{BB962C8B-B14F-4D97-AF65-F5344CB8AC3E}">
        <p14:creationId xmlns:p14="http://schemas.microsoft.com/office/powerpoint/2010/main" val="1313999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--Stressful life events trigger of relapse to substance addiction, likely because of the temporary emotional regulation that results*</a:t>
            </a:r>
          </a:p>
          <a:p>
            <a:endParaRPr lang="en-US">
              <a:solidFill>
                <a:schemeClr val="bg1"/>
              </a:solidFill>
            </a:endParaRPr>
          </a:p>
          <a:p>
            <a:r>
              <a:rPr lang="en-US">
                <a:solidFill>
                  <a:schemeClr val="bg1"/>
                </a:solidFill>
              </a:rPr>
              <a:t>--Similarly, anecdotal accounts from former extremists indicates that stressful life situations can create a craving or actual engagement in extremist behavior:</a:t>
            </a:r>
          </a:p>
          <a:p>
            <a:endParaRPr lang="en-US">
              <a:solidFill>
                <a:schemeClr val="bg1"/>
              </a:solidFill>
            </a:endParaRPr>
          </a:p>
          <a:p>
            <a:pPr lvl="1"/>
            <a:r>
              <a:rPr lang="en-US">
                <a:solidFill>
                  <a:schemeClr val="bg1"/>
                </a:solidFill>
              </a:rPr>
              <a:t>I go through the drive-thru and what’d they do? They fucked up [my son’s] order and they didn’t give me tacos or I don’t know. So I go back in there and his burger’s like tiny. I’m like, I’m like, “That burger was $5.00, why is this little?” Okay, well, the lady, she was, they’re all Mexican. They hardly speak English and she’s like accusing me of coming back for free food and I got pissed off and she was like ignoring me, like and I’m trying to talk to her and, and she wouldn’t listen to me and is talking to other people and accusing me of, “I put them in your,” “No, you didn’t. I wouldn’t drive all the way back here if you gave me my food.” I’m like, “You didn’t give me this, this, and this.” And so I don’t remember what she said because I barely understood her. She wouldn’t give me her name, you know. She wouldn’t stand close enough where I could see the, her thing, and she wouldn’t tell me, I asked for the manager. “Oh, there’s no manager.” She was really rude and so I told her, “Fuck you, you fucking Beaner, get the fuck out of my country,” and I told her, “White power,” and I walked out and I threw a heil up [Nazi salute] and I don’t usually do that shit anymore but I was so angry and it’s because of everything that’s going on now. . . . I did it as I was walking out. . . . I don’t even remember everything I said. I was so angry. . . . No, all I saw was red and I saw her and I wanted to fucking beat the piss out of her. (Interview, July 20, 2015)**</a:t>
            </a:r>
          </a:p>
          <a:p>
            <a:pPr lvl="1"/>
            <a:endParaRPr lang="en-US">
              <a:solidFill>
                <a:schemeClr val="bg1"/>
              </a:solidFill>
            </a:endParaRPr>
          </a:p>
          <a:p>
            <a:pPr algn="l">
              <a:buFont typeface="Arial" panose="020B0604020202020204" pitchFamily="34" charset="0"/>
              <a:buChar char="•"/>
            </a:pPr>
            <a:r>
              <a:rPr lang="en-US" sz="1200">
                <a:solidFill>
                  <a:schemeClr val="bg1"/>
                </a:solidFill>
              </a:rPr>
              <a:t>*</a:t>
            </a:r>
            <a:r>
              <a:rPr lang="en-US" sz="1200" b="0" i="0">
                <a:solidFill>
                  <a:schemeClr val="bg1"/>
                </a:solidFill>
                <a:effectLst/>
                <a:latin typeface="adelle"/>
              </a:rPr>
              <a:t>Sinha, </a:t>
            </a:r>
            <a:r>
              <a:rPr lang="en-US" sz="1200" b="0" i="0" err="1">
                <a:solidFill>
                  <a:schemeClr val="bg1"/>
                </a:solidFill>
                <a:effectLst/>
                <a:latin typeface="adelle"/>
              </a:rPr>
              <a:t>Rajita</a:t>
            </a:r>
            <a:r>
              <a:rPr lang="en-US" sz="1200" b="0" i="0">
                <a:solidFill>
                  <a:schemeClr val="bg1"/>
                </a:solidFill>
                <a:effectLst/>
                <a:latin typeface="adelle"/>
              </a:rPr>
              <a:t>, "The Role of Stress in Addiction Relapse," </a:t>
            </a:r>
            <a:r>
              <a:rPr lang="en-US" sz="1200" b="0" i="1">
                <a:solidFill>
                  <a:schemeClr val="bg1"/>
                </a:solidFill>
                <a:effectLst/>
                <a:latin typeface="adelle"/>
              </a:rPr>
              <a:t>Current Psychiatry Reports</a:t>
            </a:r>
            <a:r>
              <a:rPr lang="en-US" sz="1200" b="0" i="0">
                <a:solidFill>
                  <a:schemeClr val="bg1"/>
                </a:solidFill>
                <a:effectLst/>
                <a:latin typeface="adelle"/>
              </a:rPr>
              <a:t>, Vol. 9, No. 5, October 2007, pp. 388–395.</a:t>
            </a:r>
          </a:p>
          <a:p>
            <a:pPr>
              <a:buFont typeface="Arial" panose="020B0604020202020204" pitchFamily="34" charset="0"/>
              <a:buChar char="•"/>
            </a:pPr>
            <a:r>
              <a:rPr lang="en-US" sz="1200">
                <a:solidFill>
                  <a:schemeClr val="bg1"/>
                </a:solidFill>
              </a:rPr>
              <a:t>*Simi, P., Blee, K., </a:t>
            </a:r>
            <a:r>
              <a:rPr lang="en-US" sz="1200" err="1">
                <a:solidFill>
                  <a:schemeClr val="bg1"/>
                </a:solidFill>
              </a:rPr>
              <a:t>DeMichele</a:t>
            </a:r>
            <a:r>
              <a:rPr lang="en-US" sz="1200">
                <a:solidFill>
                  <a:schemeClr val="bg1"/>
                </a:solidFill>
              </a:rPr>
              <a:t>, M., &amp; </a:t>
            </a:r>
            <a:r>
              <a:rPr lang="en-US" sz="1200" err="1">
                <a:solidFill>
                  <a:schemeClr val="bg1"/>
                </a:solidFill>
              </a:rPr>
              <a:t>Windisch</a:t>
            </a:r>
            <a:r>
              <a:rPr lang="en-US" sz="1200">
                <a:solidFill>
                  <a:schemeClr val="bg1"/>
                </a:solidFill>
              </a:rPr>
              <a:t>, S. (2017). Addicted to hate: Identity residual among former white supremacists. American Sociological Review, 82(6), 1167-1187.</a:t>
            </a:r>
          </a:p>
          <a:p>
            <a:pPr algn="l">
              <a:buFont typeface="Arial" panose="020B0604020202020204" pitchFamily="34" charset="0"/>
              <a:buChar char="•"/>
            </a:pPr>
            <a:endParaRPr lang="en-US" sz="1200" b="0" i="0">
              <a:solidFill>
                <a:schemeClr val="bg1"/>
              </a:solidFill>
              <a:effectLst/>
              <a:latin typeface="adelle"/>
            </a:endParaRPr>
          </a:p>
          <a:p>
            <a:pPr lvl="1"/>
            <a:endParaRPr lang="en-US">
              <a:solidFill>
                <a:schemeClr val="bg1"/>
              </a:solidFill>
            </a:endParaRPr>
          </a:p>
          <a:p>
            <a:endParaRPr lang="en-US">
              <a:solidFill>
                <a:schemeClr val="bg1"/>
              </a:solidFill>
            </a:endParaRPr>
          </a:p>
          <a:p>
            <a:endParaRPr lang="en-US"/>
          </a:p>
        </p:txBody>
      </p:sp>
      <p:sp>
        <p:nvSpPr>
          <p:cNvPr id="4" name="Slide Number Placeholder 3"/>
          <p:cNvSpPr>
            <a:spLocks noGrp="1"/>
          </p:cNvSpPr>
          <p:nvPr>
            <p:ph type="sldNum" sz="quarter" idx="5"/>
          </p:nvPr>
        </p:nvSpPr>
        <p:spPr/>
        <p:txBody>
          <a:bodyPr/>
          <a:lstStyle/>
          <a:p>
            <a:fld id="{959AC480-7DF7-E243-8127-61F33FE61B35}" type="slidenum">
              <a:rPr lang="en-US" smtClean="0"/>
              <a:t>5</a:t>
            </a:fld>
            <a:endParaRPr lang="en-US"/>
          </a:p>
        </p:txBody>
      </p:sp>
    </p:spTree>
    <p:extLst>
      <p:ext uri="{BB962C8B-B14F-4D97-AF65-F5344CB8AC3E}">
        <p14:creationId xmlns:p14="http://schemas.microsoft.com/office/powerpoint/2010/main" val="2779415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--Substance addiction and behavioral addictions (gambling, sex, etc.) are life-long struggles with periods of relapse, and often get progressively worse without treatment and support</a:t>
            </a:r>
          </a:p>
          <a:p>
            <a:endParaRPr lang="en-US">
              <a:solidFill>
                <a:schemeClr val="bg1"/>
              </a:solidFill>
            </a:endParaRPr>
          </a:p>
          <a:p>
            <a:r>
              <a:rPr lang="en-US">
                <a:solidFill>
                  <a:schemeClr val="bg1"/>
                </a:solidFill>
              </a:rPr>
              <a:t>--Accounts from former extremists reveal a similar pattern, with both aggressive intervention (often over years) and maintenance of “hate sobriety” through supportive networks necessary</a:t>
            </a:r>
          </a:p>
        </p:txBody>
      </p:sp>
      <p:sp>
        <p:nvSpPr>
          <p:cNvPr id="4" name="Slide Number Placeholder 3"/>
          <p:cNvSpPr>
            <a:spLocks noGrp="1"/>
          </p:cNvSpPr>
          <p:nvPr>
            <p:ph type="sldNum" sz="quarter" idx="5"/>
          </p:nvPr>
        </p:nvSpPr>
        <p:spPr/>
        <p:txBody>
          <a:bodyPr/>
          <a:lstStyle/>
          <a:p>
            <a:fld id="{959AC480-7DF7-E243-8127-61F33FE61B35}" type="slidenum">
              <a:rPr lang="en-US" smtClean="0"/>
              <a:t>6</a:t>
            </a:fld>
            <a:endParaRPr lang="en-US"/>
          </a:p>
        </p:txBody>
      </p:sp>
    </p:spTree>
    <p:extLst>
      <p:ext uri="{BB962C8B-B14F-4D97-AF65-F5344CB8AC3E}">
        <p14:creationId xmlns:p14="http://schemas.microsoft.com/office/powerpoint/2010/main" val="1566201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--OVERLAP WITH MENTAL ILLNESS, AND WITH SUBSTANCE USE ITSELF – BOTH ARE </a:t>
            </a:r>
            <a:r>
              <a:rPr lang="en-US" i="1">
                <a:solidFill>
                  <a:schemeClr val="bg1"/>
                </a:solidFill>
              </a:rPr>
              <a:t>NOT PREDICTIVE</a:t>
            </a:r>
            <a:r>
              <a:rPr lang="en-US" i="0">
                <a:solidFill>
                  <a:schemeClr val="bg1"/>
                </a:solidFill>
              </a:rPr>
              <a:t>, BUT SENSITIVE POINTS</a:t>
            </a:r>
            <a:endParaRPr lang="en-US">
              <a:solidFill>
                <a:schemeClr val="bg1"/>
              </a:solidFill>
            </a:endParaRPr>
          </a:p>
          <a:p>
            <a:endParaRPr lang="en-US">
              <a:solidFill>
                <a:schemeClr val="bg1"/>
              </a:solidFill>
            </a:endParaRPr>
          </a:p>
          <a:p>
            <a:r>
              <a:rPr lang="en-US">
                <a:solidFill>
                  <a:schemeClr val="bg1"/>
                </a:solidFill>
              </a:rPr>
              <a:t>--Substance addiction has a high rate of mental illness comorbidity</a:t>
            </a:r>
          </a:p>
          <a:p>
            <a:endParaRPr lang="en-US">
              <a:solidFill>
                <a:schemeClr val="bg1"/>
              </a:solidFill>
            </a:endParaRPr>
          </a:p>
          <a:p>
            <a:r>
              <a:rPr lang="en-US">
                <a:solidFill>
                  <a:schemeClr val="bg1"/>
                </a:solidFill>
              </a:rPr>
              <a:t>--Like other forms of addiction, extremism overlaps with mental health issues at a surprisingly high rate (~50%)</a:t>
            </a:r>
          </a:p>
          <a:p>
            <a:endParaRPr lang="en-US">
              <a:solidFill>
                <a:schemeClr val="bg1"/>
              </a:solidFill>
            </a:endParaRPr>
          </a:p>
          <a:p>
            <a:r>
              <a:rPr lang="en-US">
                <a:solidFill>
                  <a:schemeClr val="bg1"/>
                </a:solidFill>
              </a:rPr>
              <a:t>--Rates of substance use issues in extremists appear often reported at 50% or higher*</a:t>
            </a:r>
          </a:p>
          <a:p>
            <a:endParaRPr lang="en-US">
              <a:solidFill>
                <a:schemeClr val="bg1"/>
              </a:solidFill>
            </a:endParaRPr>
          </a:p>
          <a:p>
            <a:r>
              <a:rPr lang="en-US">
                <a:solidFill>
                  <a:schemeClr val="bg1"/>
                </a:solidFill>
              </a:rPr>
              <a:t>--Perhaps due to wanting to avoid stigmatizing mental health and substance addiction – or not wanting to “excuse” extremism – this pattern has been underreported in extremism literature until recently</a:t>
            </a:r>
          </a:p>
          <a:p>
            <a:endParaRPr lang="en-US">
              <a:solidFill>
                <a:schemeClr val="bg1"/>
              </a:solidFill>
            </a:endParaRPr>
          </a:p>
          <a:p>
            <a:pPr algn="l"/>
            <a:r>
              <a:rPr lang="en-US" sz="1200">
                <a:solidFill>
                  <a:schemeClr val="bg1"/>
                </a:solidFill>
              </a:rPr>
              <a:t>*</a:t>
            </a:r>
            <a:r>
              <a:rPr lang="en-US" sz="1200" err="1">
                <a:solidFill>
                  <a:schemeClr val="bg1"/>
                </a:solidFill>
              </a:rPr>
              <a:t>Bubolz</a:t>
            </a:r>
            <a:r>
              <a:rPr lang="en-US" sz="1200">
                <a:solidFill>
                  <a:schemeClr val="bg1"/>
                </a:solidFill>
              </a:rPr>
              <a:t>, Bryan F., and Pete Simi, "The Problem of Overgeneralization: The Case of Mental Health Problems and U.S. Violent White Supremacists," American Behavioral Scientist, 2019.</a:t>
            </a:r>
          </a:p>
          <a:p>
            <a:pPr algn="l">
              <a:buFont typeface="Arial" panose="020B0604020202020204" pitchFamily="34" charset="0"/>
              <a:buChar char="•"/>
            </a:pPr>
            <a:endParaRPr lang="en-US" sz="1200" b="0" i="0">
              <a:solidFill>
                <a:schemeClr val="bg1"/>
              </a:solidFill>
              <a:effectLst/>
              <a:latin typeface="adelle"/>
            </a:endParaRPr>
          </a:p>
          <a:p>
            <a:endParaRPr lang="en-US"/>
          </a:p>
        </p:txBody>
      </p:sp>
      <p:sp>
        <p:nvSpPr>
          <p:cNvPr id="4" name="Slide Number Placeholder 3"/>
          <p:cNvSpPr>
            <a:spLocks noGrp="1"/>
          </p:cNvSpPr>
          <p:nvPr>
            <p:ph type="sldNum" sz="quarter" idx="5"/>
          </p:nvPr>
        </p:nvSpPr>
        <p:spPr/>
        <p:txBody>
          <a:bodyPr/>
          <a:lstStyle/>
          <a:p>
            <a:fld id="{959AC480-7DF7-E243-8127-61F33FE61B35}" type="slidenum">
              <a:rPr lang="en-US" smtClean="0"/>
              <a:t>7</a:t>
            </a:fld>
            <a:endParaRPr lang="en-US"/>
          </a:p>
        </p:txBody>
      </p:sp>
    </p:spTree>
    <p:extLst>
      <p:ext uri="{BB962C8B-B14F-4D97-AF65-F5344CB8AC3E}">
        <p14:creationId xmlns:p14="http://schemas.microsoft.com/office/powerpoint/2010/main" val="286707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--SOCIAL COMPONENT TO JOINING, THEN CLOSING OFF, DECREASING CHANCES OF INTERVENTION</a:t>
            </a:r>
          </a:p>
          <a:p>
            <a:endParaRPr lang="en-US">
              <a:solidFill>
                <a:schemeClr val="bg1"/>
              </a:solidFill>
            </a:endParaRPr>
          </a:p>
          <a:p>
            <a:r>
              <a:rPr lang="en-US">
                <a:solidFill>
                  <a:schemeClr val="bg1"/>
                </a:solidFill>
              </a:rPr>
              <a:t>--Often in the context of loneliness or fractured social bonds, social relationships with heavy substance users (and extremists) can provide an (initially thrilling) pathway into an alternate system of values and seeing the world, along with pleasurable social bonds*</a:t>
            </a:r>
          </a:p>
          <a:p>
            <a:endParaRPr lang="en-US">
              <a:solidFill>
                <a:schemeClr val="bg1"/>
              </a:solidFill>
            </a:endParaRPr>
          </a:p>
          <a:p>
            <a:r>
              <a:rPr lang="en-US">
                <a:solidFill>
                  <a:schemeClr val="bg1"/>
                </a:solidFill>
              </a:rPr>
              <a:t>--As the consequences of addiction or engagement in extremism deepen, they cause friction with prior social relationships who are not part of this new world, causing those bonds to weaken</a:t>
            </a:r>
          </a:p>
          <a:p>
            <a:endParaRPr lang="en-US">
              <a:solidFill>
                <a:schemeClr val="bg1"/>
              </a:solidFill>
            </a:endParaRPr>
          </a:p>
          <a:p>
            <a:r>
              <a:rPr lang="en-US">
                <a:solidFill>
                  <a:schemeClr val="bg1"/>
                </a:solidFill>
              </a:rPr>
              <a:t>--This creates a mutually reinforcing, self-sustaining social world with fewer and fewer opportunities for intervention</a:t>
            </a:r>
          </a:p>
          <a:p>
            <a:endParaRPr lang="en-US">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a:t>
            </a:r>
            <a:r>
              <a:rPr lang="en-US" sz="1200" err="1">
                <a:solidFill>
                  <a:schemeClr val="bg1"/>
                </a:solidFill>
              </a:rPr>
              <a:t>Henneberger</a:t>
            </a:r>
            <a:r>
              <a:rPr lang="en-US" sz="1200">
                <a:solidFill>
                  <a:schemeClr val="bg1"/>
                </a:solidFill>
              </a:rPr>
              <a:t>, Angela K., </a:t>
            </a:r>
            <a:r>
              <a:rPr lang="en-US" sz="1200" err="1">
                <a:solidFill>
                  <a:schemeClr val="bg1"/>
                </a:solidFill>
              </a:rPr>
              <a:t>Dawnsha</a:t>
            </a:r>
            <a:r>
              <a:rPr lang="en-US" sz="1200">
                <a:solidFill>
                  <a:schemeClr val="bg1"/>
                </a:solidFill>
              </a:rPr>
              <a:t> R. </a:t>
            </a:r>
            <a:r>
              <a:rPr lang="en-US" sz="1200" err="1">
                <a:solidFill>
                  <a:schemeClr val="bg1"/>
                </a:solidFill>
              </a:rPr>
              <a:t>Mushonga</a:t>
            </a:r>
            <a:r>
              <a:rPr lang="en-US" sz="1200">
                <a:solidFill>
                  <a:schemeClr val="bg1"/>
                </a:solidFill>
              </a:rPr>
              <a:t>, and Alison M. Preston, "Peer Influence and Adolescent Substance Use: A Systematic Review of Dynamic Social Network Research," Adolescent Research Review, Vol. 6, No. 1, 2021, pp. 57–73.</a:t>
            </a:r>
          </a:p>
        </p:txBody>
      </p:sp>
      <p:sp>
        <p:nvSpPr>
          <p:cNvPr id="4" name="Slide Number Placeholder 3"/>
          <p:cNvSpPr>
            <a:spLocks noGrp="1"/>
          </p:cNvSpPr>
          <p:nvPr>
            <p:ph type="sldNum" sz="quarter" idx="5"/>
          </p:nvPr>
        </p:nvSpPr>
        <p:spPr/>
        <p:txBody>
          <a:bodyPr/>
          <a:lstStyle/>
          <a:p>
            <a:fld id="{959AC480-7DF7-E243-8127-61F33FE61B35}" type="slidenum">
              <a:rPr lang="en-US" smtClean="0"/>
              <a:t>8</a:t>
            </a:fld>
            <a:endParaRPr lang="en-US"/>
          </a:p>
        </p:txBody>
      </p:sp>
    </p:spTree>
    <p:extLst>
      <p:ext uri="{BB962C8B-B14F-4D97-AF65-F5344CB8AC3E}">
        <p14:creationId xmlns:p14="http://schemas.microsoft.com/office/powerpoint/2010/main" val="3984556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--Substance use disorders and non-extremist violence cluster geographically, patterned by median income, inequality, and related indicators of neighborhood deprivation and stress*</a:t>
            </a:r>
          </a:p>
          <a:p>
            <a:endParaRPr lang="en-US">
              <a:solidFill>
                <a:schemeClr val="bg1"/>
              </a:solidFill>
            </a:endParaRPr>
          </a:p>
          <a:p>
            <a:r>
              <a:rPr lang="en-US">
                <a:solidFill>
                  <a:schemeClr val="bg1"/>
                </a:solidFill>
              </a:rPr>
              <a:t>--Similarly, hate groups show geographic patterning,** and extremist groups have their own logic for choosing sites for demonstrations, targeted recruitment, etc.</a:t>
            </a:r>
          </a:p>
          <a:p>
            <a:endParaRPr lang="en-US">
              <a:solidFill>
                <a:schemeClr val="bg1"/>
              </a:solidFill>
            </a:endParaRPr>
          </a:p>
          <a:p>
            <a:r>
              <a:rPr lang="en-US">
                <a:solidFill>
                  <a:schemeClr val="bg1"/>
                </a:solidFill>
              </a:rPr>
              <a:t>--Segregation and exposure to diversity drive radicalization and de-radicalization*** </a:t>
            </a:r>
          </a:p>
          <a:p>
            <a:endParaRPr lang="en-US">
              <a:solidFill>
                <a:schemeClr val="bg1"/>
              </a:solidFill>
            </a:endParaRPr>
          </a:p>
          <a:p>
            <a:r>
              <a:rPr lang="en-US">
                <a:solidFill>
                  <a:schemeClr val="bg1"/>
                </a:solidFill>
              </a:rPr>
              <a:t>--A LOT MORE WORK TO DO HERE</a:t>
            </a:r>
          </a:p>
          <a:p>
            <a:pPr lvl="0"/>
            <a:endParaRPr lang="en-US" sz="1200" kern="1200">
              <a:solidFill>
                <a:schemeClr val="tx1"/>
              </a:solidFill>
              <a:effectLst/>
              <a:latin typeface="+mn-lt"/>
              <a:ea typeface="+mn-ea"/>
              <a:cs typeface="+mn-cs"/>
            </a:endParaRPr>
          </a:p>
          <a:p>
            <a:r>
              <a:rPr lang="en-US" sz="1200">
                <a:solidFill>
                  <a:schemeClr val="bg1"/>
                </a:solidFill>
              </a:rPr>
              <a:t>*Molina, Kristine M., Margarita </a:t>
            </a:r>
            <a:r>
              <a:rPr lang="en-US" sz="1200" err="1">
                <a:solidFill>
                  <a:schemeClr val="bg1"/>
                </a:solidFill>
              </a:rPr>
              <a:t>Alegría</a:t>
            </a:r>
            <a:r>
              <a:rPr lang="en-US" sz="1200">
                <a:solidFill>
                  <a:schemeClr val="bg1"/>
                </a:solidFill>
              </a:rPr>
              <a:t>, and </a:t>
            </a:r>
            <a:r>
              <a:rPr lang="en-US" sz="1200" err="1">
                <a:solidFill>
                  <a:schemeClr val="bg1"/>
                </a:solidFill>
              </a:rPr>
              <a:t>Chih</a:t>
            </a:r>
            <a:r>
              <a:rPr lang="en-US" sz="1200">
                <a:solidFill>
                  <a:schemeClr val="bg1"/>
                </a:solidFill>
              </a:rPr>
              <a:t>-Nan Chen, "Neighborhood Context and Substance Use Disorders: A Comparative Analysis of Racial and Ethnic Groups in the United States," Drug and Alcohol Dependence, Vol. 125, Supp. 1, September 2012, pp. S35–S43.</a:t>
            </a:r>
          </a:p>
          <a:p>
            <a:r>
              <a:rPr lang="en-US" sz="1200">
                <a:solidFill>
                  <a:schemeClr val="bg1"/>
                </a:solidFill>
              </a:rPr>
              <a:t>**Goetz, Stephan J., Anil </a:t>
            </a:r>
            <a:r>
              <a:rPr lang="en-US" sz="1200" err="1">
                <a:solidFill>
                  <a:schemeClr val="bg1"/>
                </a:solidFill>
              </a:rPr>
              <a:t>Rupasingha</a:t>
            </a:r>
            <a:r>
              <a:rPr lang="en-US" sz="1200">
                <a:solidFill>
                  <a:schemeClr val="bg1"/>
                </a:solidFill>
              </a:rPr>
              <a:t>, and Scott Loveridge, "Social Capital, Religion, Wal-Mart, and Hate Groups in America," Social Science Quarterly, Vol. 93, No. 2, June 2012, pp. 379–393.</a:t>
            </a:r>
          </a:p>
          <a:p>
            <a:r>
              <a:rPr lang="en-US" sz="1200">
                <a:solidFill>
                  <a:schemeClr val="bg1"/>
                </a:solidFill>
              </a:rPr>
              <a:t>***Brown, Ryan Andrew, Todd C. Helmus, Rajeev Ramchand, Alina I. Palimaru, Sarah Weilant, Ashley L. Rhoades, and Liisa Hiatt, Violent Extremism in America: Interviews with Former Extremists and Their Families on Radicalization and Deradicalization, Santa Monica, Calif.: RAND Corporation, RR-A1071-1, 2021. </a:t>
            </a:r>
          </a:p>
        </p:txBody>
      </p:sp>
      <p:sp>
        <p:nvSpPr>
          <p:cNvPr id="4" name="Slide Number Placeholder 3"/>
          <p:cNvSpPr>
            <a:spLocks noGrp="1"/>
          </p:cNvSpPr>
          <p:nvPr>
            <p:ph type="sldNum" sz="quarter" idx="5"/>
          </p:nvPr>
        </p:nvSpPr>
        <p:spPr/>
        <p:txBody>
          <a:bodyPr/>
          <a:lstStyle/>
          <a:p>
            <a:fld id="{959AC480-7DF7-E243-8127-61F33FE61B35}" type="slidenum">
              <a:rPr lang="en-US" smtClean="0"/>
              <a:t>9</a:t>
            </a:fld>
            <a:endParaRPr lang="en-US"/>
          </a:p>
        </p:txBody>
      </p:sp>
    </p:spTree>
    <p:extLst>
      <p:ext uri="{BB962C8B-B14F-4D97-AF65-F5344CB8AC3E}">
        <p14:creationId xmlns:p14="http://schemas.microsoft.com/office/powerpoint/2010/main" val="856940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384BE-560D-2B4E-B85F-90F0E2600E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7D2612-918F-0149-BEFC-8483DA013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526BAD-9D33-3E47-AD9E-8C4F6268FBDB}"/>
              </a:ext>
            </a:extLst>
          </p:cNvPr>
          <p:cNvSpPr>
            <a:spLocks noGrp="1"/>
          </p:cNvSpPr>
          <p:nvPr>
            <p:ph type="dt" sz="half" idx="10"/>
          </p:nvPr>
        </p:nvSpPr>
        <p:spPr/>
        <p:txBody>
          <a:bodyPr/>
          <a:lstStyle/>
          <a:p>
            <a:fld id="{9F37272D-A8E3-D944-B69C-7CB26EF152CF}" type="datetime1">
              <a:rPr lang="en-US" smtClean="0"/>
              <a:t>8/2/22</a:t>
            </a:fld>
            <a:endParaRPr lang="en-US"/>
          </a:p>
        </p:txBody>
      </p:sp>
      <p:sp>
        <p:nvSpPr>
          <p:cNvPr id="5" name="Footer Placeholder 4">
            <a:extLst>
              <a:ext uri="{FF2B5EF4-FFF2-40B4-BE49-F238E27FC236}">
                <a16:creationId xmlns:a16="http://schemas.microsoft.com/office/drawing/2014/main" id="{F514F216-644F-BF4C-9C9C-1172F1C6E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FABA5-3963-A040-966B-5955B1244BCB}"/>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218597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FA93E-4ABD-164F-A03B-3D8936D514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2C7576-9EB7-CF45-94CC-FF0E3D341C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4F4AF-0420-174D-AB56-992B614608ED}"/>
              </a:ext>
            </a:extLst>
          </p:cNvPr>
          <p:cNvSpPr>
            <a:spLocks noGrp="1"/>
          </p:cNvSpPr>
          <p:nvPr>
            <p:ph type="dt" sz="half" idx="10"/>
          </p:nvPr>
        </p:nvSpPr>
        <p:spPr/>
        <p:txBody>
          <a:bodyPr/>
          <a:lstStyle/>
          <a:p>
            <a:fld id="{E0F85CD5-A7E6-2041-949B-2EA118681AFA}" type="datetime1">
              <a:rPr lang="en-US" smtClean="0"/>
              <a:t>8/2/22</a:t>
            </a:fld>
            <a:endParaRPr lang="en-US"/>
          </a:p>
        </p:txBody>
      </p:sp>
      <p:sp>
        <p:nvSpPr>
          <p:cNvPr id="5" name="Footer Placeholder 4">
            <a:extLst>
              <a:ext uri="{FF2B5EF4-FFF2-40B4-BE49-F238E27FC236}">
                <a16:creationId xmlns:a16="http://schemas.microsoft.com/office/drawing/2014/main" id="{082E115C-5AD2-A542-9D6F-15F044555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D74D-BEC6-B549-A7C2-2353527DC344}"/>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204458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114602-4ED9-6444-8E91-DD7FF68866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A21539-F0B4-1C4C-BA1C-CA6F4E4D76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C7FF3-C50F-3C4F-8C8A-E59C4B666025}"/>
              </a:ext>
            </a:extLst>
          </p:cNvPr>
          <p:cNvSpPr>
            <a:spLocks noGrp="1"/>
          </p:cNvSpPr>
          <p:nvPr>
            <p:ph type="dt" sz="half" idx="10"/>
          </p:nvPr>
        </p:nvSpPr>
        <p:spPr/>
        <p:txBody>
          <a:bodyPr/>
          <a:lstStyle/>
          <a:p>
            <a:fld id="{C0D26F9E-25D2-A943-985F-7CCE7D6BD804}" type="datetime1">
              <a:rPr lang="en-US" smtClean="0"/>
              <a:t>8/2/22</a:t>
            </a:fld>
            <a:endParaRPr lang="en-US"/>
          </a:p>
        </p:txBody>
      </p:sp>
      <p:sp>
        <p:nvSpPr>
          <p:cNvPr id="5" name="Footer Placeholder 4">
            <a:extLst>
              <a:ext uri="{FF2B5EF4-FFF2-40B4-BE49-F238E27FC236}">
                <a16:creationId xmlns:a16="http://schemas.microsoft.com/office/drawing/2014/main" id="{275BE6D3-AC96-5E48-9249-CA8CD3049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6EC5E-4F6F-4143-8BBD-28D71E286305}"/>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325496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89FDA-B8FA-174E-9223-49DE2B6968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9993FD-870E-D94D-B18C-561428CF48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25CF0-E9FF-FF41-B81A-9ED7EF28CDE6}"/>
              </a:ext>
            </a:extLst>
          </p:cNvPr>
          <p:cNvSpPr>
            <a:spLocks noGrp="1"/>
          </p:cNvSpPr>
          <p:nvPr>
            <p:ph type="dt" sz="half" idx="10"/>
          </p:nvPr>
        </p:nvSpPr>
        <p:spPr/>
        <p:txBody>
          <a:bodyPr/>
          <a:lstStyle/>
          <a:p>
            <a:fld id="{EE26AD2C-929C-DE4D-B4FA-13F0D5E614AA}" type="datetime1">
              <a:rPr lang="en-US" smtClean="0"/>
              <a:t>8/2/22</a:t>
            </a:fld>
            <a:endParaRPr lang="en-US"/>
          </a:p>
        </p:txBody>
      </p:sp>
      <p:sp>
        <p:nvSpPr>
          <p:cNvPr id="5" name="Footer Placeholder 4">
            <a:extLst>
              <a:ext uri="{FF2B5EF4-FFF2-40B4-BE49-F238E27FC236}">
                <a16:creationId xmlns:a16="http://schemas.microsoft.com/office/drawing/2014/main" id="{1B3CE026-A513-A64B-9E92-FCBB1FD5E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A4DD4-04CC-7F4E-A7FE-460EBF67774D}"/>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140169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6AF68-4BEB-E14B-857A-FD0059E440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74FC15-E379-B047-A75D-0F7F5812F6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728DBD-C0A8-C642-B776-03B9A22FE5D9}"/>
              </a:ext>
            </a:extLst>
          </p:cNvPr>
          <p:cNvSpPr>
            <a:spLocks noGrp="1"/>
          </p:cNvSpPr>
          <p:nvPr>
            <p:ph type="dt" sz="half" idx="10"/>
          </p:nvPr>
        </p:nvSpPr>
        <p:spPr/>
        <p:txBody>
          <a:bodyPr/>
          <a:lstStyle/>
          <a:p>
            <a:fld id="{ADF80832-4BCD-FA4D-8A52-A5BDFBB97418}" type="datetime1">
              <a:rPr lang="en-US" smtClean="0"/>
              <a:t>8/2/22</a:t>
            </a:fld>
            <a:endParaRPr lang="en-US"/>
          </a:p>
        </p:txBody>
      </p:sp>
      <p:sp>
        <p:nvSpPr>
          <p:cNvPr id="5" name="Footer Placeholder 4">
            <a:extLst>
              <a:ext uri="{FF2B5EF4-FFF2-40B4-BE49-F238E27FC236}">
                <a16:creationId xmlns:a16="http://schemas.microsoft.com/office/drawing/2014/main" id="{ABE88359-864D-7E43-BD7A-293CA73975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C0C31-933C-0B46-A81E-D183743BE4BD}"/>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408069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332F-5FCD-7648-B201-4F8F8A358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ABA5CC-1A07-914F-BC5F-3AA19E1B05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D102FF-11DD-C945-82D4-53FC93CC81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62374A-58B0-AE4E-8F5B-8C8E99AD762F}"/>
              </a:ext>
            </a:extLst>
          </p:cNvPr>
          <p:cNvSpPr>
            <a:spLocks noGrp="1"/>
          </p:cNvSpPr>
          <p:nvPr>
            <p:ph type="dt" sz="half" idx="10"/>
          </p:nvPr>
        </p:nvSpPr>
        <p:spPr/>
        <p:txBody>
          <a:bodyPr/>
          <a:lstStyle/>
          <a:p>
            <a:fld id="{BB1DBF4D-82BD-704F-993C-82BC43C57A1D}" type="datetime1">
              <a:rPr lang="en-US" smtClean="0"/>
              <a:t>8/2/22</a:t>
            </a:fld>
            <a:endParaRPr lang="en-US"/>
          </a:p>
        </p:txBody>
      </p:sp>
      <p:sp>
        <p:nvSpPr>
          <p:cNvPr id="6" name="Footer Placeholder 5">
            <a:extLst>
              <a:ext uri="{FF2B5EF4-FFF2-40B4-BE49-F238E27FC236}">
                <a16:creationId xmlns:a16="http://schemas.microsoft.com/office/drawing/2014/main" id="{803E8815-CE85-FB4D-A8DA-BA7CFA89A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43591-2DC1-F24E-BD10-BD575B012380}"/>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214608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E04D-224D-F74D-AE9B-1A9ED5F0E1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F32101-9A02-9C47-BD02-B5922A1615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2A8A12-3BDF-5546-B33B-F17C534C28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CAC5F9-1233-7E40-8C43-593ED988B9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5F8D67-9FB7-924F-AFCA-75384E008F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BD3823-E122-6B40-8D25-0C4F8CD69782}"/>
              </a:ext>
            </a:extLst>
          </p:cNvPr>
          <p:cNvSpPr>
            <a:spLocks noGrp="1"/>
          </p:cNvSpPr>
          <p:nvPr>
            <p:ph type="dt" sz="half" idx="10"/>
          </p:nvPr>
        </p:nvSpPr>
        <p:spPr/>
        <p:txBody>
          <a:bodyPr/>
          <a:lstStyle/>
          <a:p>
            <a:fld id="{3979F6EB-1476-7247-A806-C76FD3DC2928}" type="datetime1">
              <a:rPr lang="en-US" smtClean="0"/>
              <a:t>8/2/22</a:t>
            </a:fld>
            <a:endParaRPr lang="en-US"/>
          </a:p>
        </p:txBody>
      </p:sp>
      <p:sp>
        <p:nvSpPr>
          <p:cNvPr id="8" name="Footer Placeholder 7">
            <a:extLst>
              <a:ext uri="{FF2B5EF4-FFF2-40B4-BE49-F238E27FC236}">
                <a16:creationId xmlns:a16="http://schemas.microsoft.com/office/drawing/2014/main" id="{057F9161-8F72-4C48-A4CC-C3288FF19B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619FE3-1F8E-5242-BBE5-6F3D83D10783}"/>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144716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F36F-ECBD-354D-AAD4-CA6A898300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967367-0E55-F54D-A484-E7D1E5531283}"/>
              </a:ext>
            </a:extLst>
          </p:cNvPr>
          <p:cNvSpPr>
            <a:spLocks noGrp="1"/>
          </p:cNvSpPr>
          <p:nvPr>
            <p:ph type="dt" sz="half" idx="10"/>
          </p:nvPr>
        </p:nvSpPr>
        <p:spPr/>
        <p:txBody>
          <a:bodyPr/>
          <a:lstStyle/>
          <a:p>
            <a:fld id="{66CBDBBC-D3BB-D642-A291-775B45B1145D}" type="datetime1">
              <a:rPr lang="en-US" smtClean="0"/>
              <a:t>8/2/22</a:t>
            </a:fld>
            <a:endParaRPr lang="en-US"/>
          </a:p>
        </p:txBody>
      </p:sp>
      <p:sp>
        <p:nvSpPr>
          <p:cNvPr id="4" name="Footer Placeholder 3">
            <a:extLst>
              <a:ext uri="{FF2B5EF4-FFF2-40B4-BE49-F238E27FC236}">
                <a16:creationId xmlns:a16="http://schemas.microsoft.com/office/drawing/2014/main" id="{6F8CEF9E-A4B1-234C-A8EA-D6141F9EB9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7D2EFE-F32A-4A4A-BAF0-AB849D1713DC}"/>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297234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5B4C53-9206-C243-89EA-3CD9DF1F6B7A}"/>
              </a:ext>
            </a:extLst>
          </p:cNvPr>
          <p:cNvSpPr>
            <a:spLocks noGrp="1"/>
          </p:cNvSpPr>
          <p:nvPr>
            <p:ph type="dt" sz="half" idx="10"/>
          </p:nvPr>
        </p:nvSpPr>
        <p:spPr/>
        <p:txBody>
          <a:bodyPr/>
          <a:lstStyle/>
          <a:p>
            <a:fld id="{DA931E94-7252-8541-9453-FF081BA51C7E}" type="datetime1">
              <a:rPr lang="en-US" smtClean="0"/>
              <a:t>8/2/22</a:t>
            </a:fld>
            <a:endParaRPr lang="en-US"/>
          </a:p>
        </p:txBody>
      </p:sp>
      <p:sp>
        <p:nvSpPr>
          <p:cNvPr id="3" name="Footer Placeholder 2">
            <a:extLst>
              <a:ext uri="{FF2B5EF4-FFF2-40B4-BE49-F238E27FC236}">
                <a16:creationId xmlns:a16="http://schemas.microsoft.com/office/drawing/2014/main" id="{C9983E41-7BD4-454B-B367-42AE66DC09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FF6742-32B1-144B-9EE5-139AD9A62DE4}"/>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189715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CF33-B6DA-2240-B1D7-2BB662A936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56DA52-D95C-5749-B32E-8C707C4834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750F39-5828-5941-A0E1-C6554DD9E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5BF89A-4F4E-3D47-A203-66B62B1ABB49}"/>
              </a:ext>
            </a:extLst>
          </p:cNvPr>
          <p:cNvSpPr>
            <a:spLocks noGrp="1"/>
          </p:cNvSpPr>
          <p:nvPr>
            <p:ph type="dt" sz="half" idx="10"/>
          </p:nvPr>
        </p:nvSpPr>
        <p:spPr/>
        <p:txBody>
          <a:bodyPr/>
          <a:lstStyle/>
          <a:p>
            <a:fld id="{7453547B-B0E4-7E4D-A6B9-607AFB5597E0}" type="datetime1">
              <a:rPr lang="en-US" smtClean="0"/>
              <a:t>8/2/22</a:t>
            </a:fld>
            <a:endParaRPr lang="en-US"/>
          </a:p>
        </p:txBody>
      </p:sp>
      <p:sp>
        <p:nvSpPr>
          <p:cNvPr id="6" name="Footer Placeholder 5">
            <a:extLst>
              <a:ext uri="{FF2B5EF4-FFF2-40B4-BE49-F238E27FC236}">
                <a16:creationId xmlns:a16="http://schemas.microsoft.com/office/drawing/2014/main" id="{A1F0F039-23C9-024F-A4B7-95704F697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7A2D6-DE5D-BC47-A94C-4C193B714EEC}"/>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230327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59C78-31AD-4F43-BAE6-A6B4C2036E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63F438-DE0C-B442-89F6-AAF8BB7A13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267041-0991-5A41-89A8-AA36E4A6C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76780C-D981-BB49-A50D-1CFCA6F1DF66}"/>
              </a:ext>
            </a:extLst>
          </p:cNvPr>
          <p:cNvSpPr>
            <a:spLocks noGrp="1"/>
          </p:cNvSpPr>
          <p:nvPr>
            <p:ph type="dt" sz="half" idx="10"/>
          </p:nvPr>
        </p:nvSpPr>
        <p:spPr/>
        <p:txBody>
          <a:bodyPr/>
          <a:lstStyle/>
          <a:p>
            <a:fld id="{D0406C20-607C-374C-94D1-EA0872BC9384}" type="datetime1">
              <a:rPr lang="en-US" smtClean="0"/>
              <a:t>8/2/22</a:t>
            </a:fld>
            <a:endParaRPr lang="en-US"/>
          </a:p>
        </p:txBody>
      </p:sp>
      <p:sp>
        <p:nvSpPr>
          <p:cNvPr id="6" name="Footer Placeholder 5">
            <a:extLst>
              <a:ext uri="{FF2B5EF4-FFF2-40B4-BE49-F238E27FC236}">
                <a16:creationId xmlns:a16="http://schemas.microsoft.com/office/drawing/2014/main" id="{930A9E9B-4492-C048-B21B-ADB14205E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FA080-8404-CD4F-8E07-201FE7706363}"/>
              </a:ext>
            </a:extLst>
          </p:cNvPr>
          <p:cNvSpPr>
            <a:spLocks noGrp="1"/>
          </p:cNvSpPr>
          <p:nvPr>
            <p:ph type="sldNum" sz="quarter" idx="12"/>
          </p:nvPr>
        </p:nvSpPr>
        <p:spPr/>
        <p:txBody>
          <a:bodyPr/>
          <a:lstStyle/>
          <a:p>
            <a:fld id="{2D353DAF-B8F6-AF49-88EC-52D105AD3680}" type="slidenum">
              <a:rPr lang="en-US" smtClean="0"/>
              <a:t>‹#›</a:t>
            </a:fld>
            <a:endParaRPr lang="en-US"/>
          </a:p>
        </p:txBody>
      </p:sp>
    </p:spTree>
    <p:extLst>
      <p:ext uri="{BB962C8B-B14F-4D97-AF65-F5344CB8AC3E}">
        <p14:creationId xmlns:p14="http://schemas.microsoft.com/office/powerpoint/2010/main" val="332050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C71913-9E20-4C4A-A221-44984FDC3E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758160-7EA1-2941-AB1C-B6687D1D10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79B92-4311-414D-8A53-E57ECF0019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007B2-3EEC-2840-A6E1-DA1F588D6233}" type="datetime1">
              <a:rPr lang="en-US" smtClean="0"/>
              <a:t>8/2/22</a:t>
            </a:fld>
            <a:endParaRPr lang="en-US"/>
          </a:p>
        </p:txBody>
      </p:sp>
      <p:sp>
        <p:nvSpPr>
          <p:cNvPr id="5" name="Footer Placeholder 4">
            <a:extLst>
              <a:ext uri="{FF2B5EF4-FFF2-40B4-BE49-F238E27FC236}">
                <a16:creationId xmlns:a16="http://schemas.microsoft.com/office/drawing/2014/main" id="{35EC65CC-9C56-A146-9800-7F1737FF4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FC9E70-68C1-1B46-9F50-14005CAF7B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353DAF-B8F6-AF49-88EC-52D105AD3680}" type="slidenum">
              <a:rPr lang="en-US" smtClean="0"/>
              <a:t>‹#›</a:t>
            </a:fld>
            <a:endParaRPr lang="en-US"/>
          </a:p>
        </p:txBody>
      </p:sp>
    </p:spTree>
    <p:extLst>
      <p:ext uri="{BB962C8B-B14F-4D97-AF65-F5344CB8AC3E}">
        <p14:creationId xmlns:p14="http://schemas.microsoft.com/office/powerpoint/2010/main" val="1795251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s://creativecommons.org/licenses/by/3.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heart-resources.org/doc_lib/starting-early-build-stronger-peaceful-societies/" TargetMode="External"/><Relationship Id="rId5" Type="http://schemas.openxmlformats.org/officeDocument/2006/relationships/image" Target="../media/image26.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effectivechildtherapy.org/therapies/smiling-young-man-gestures-to-another-man/" TargetMode="External"/><Relationship Id="rId5" Type="http://schemas.openxmlformats.org/officeDocument/2006/relationships/image" Target="../media/image27.jpe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s://creativecommons.org/licenses/by-nc-sa/3.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melroze.com/lifestyle/living-the-poverty-life/" TargetMode="External"/><Relationship Id="rId5" Type="http://schemas.openxmlformats.org/officeDocument/2006/relationships/image" Target="../media/image28.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creativecommons.org/licenses/by/3.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walkingoncustard.com/how-to-change-your-life-with-one-small-move/" TargetMode="External"/><Relationship Id="rId5" Type="http://schemas.openxmlformats.org/officeDocument/2006/relationships/image" Target="../media/image30.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creativecommons.org/licenses/by-nc-nd/3.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people-equation.com/how-do-leaders-create-continuous-improvement/" TargetMode="External"/><Relationship Id="rId5" Type="http://schemas.openxmlformats.org/officeDocument/2006/relationships/image" Target="../media/image31.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pxhere.com/en/photo/920588" TargetMode="External"/><Relationship Id="rId5" Type="http://schemas.openxmlformats.org/officeDocument/2006/relationships/image" Target="../media/image32.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ocialworkpodcast.blogspot.com/2007/03/behavior-therapy.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7.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hyperlink" Target="https://www.peoplemattersglobal.com/news/work-culture/89-of-uk-employees-suffers-from-workplace-stress-23963" TargetMode="External"/><Relationship Id="rId3" Type="http://schemas.openxmlformats.org/officeDocument/2006/relationships/image" Target="../media/image12.png"/><Relationship Id="rId7" Type="http://schemas.openxmlformats.org/officeDocument/2006/relationships/hyperlink" Target="https://www.dovepress.com/dopaminergic-pathway-and-primary-visual-cortex-are-involved-in-the-fre-peer-reviewed-fulltext-article-ND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4.jpeg"/><Relationship Id="rId4" Type="http://schemas.microsoft.com/office/2007/relationships/hdphoto" Target="../media/hdphoto3.wdp"/><Relationship Id="rId9" Type="http://schemas.openxmlformats.org/officeDocument/2006/relationships/hyperlink" Target="https://creativecommons.org/licenses/by-nc-sa/3.0/"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peoplemattersglobal.com/news/work-culture/89-of-uk-employees-suffers-from-workplace-stress-23963" TargetMode="External"/><Relationship Id="rId3" Type="http://schemas.openxmlformats.org/officeDocument/2006/relationships/image" Target="../media/image14.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4.wdp"/><Relationship Id="rId9" Type="http://schemas.openxmlformats.org/officeDocument/2006/relationships/hyperlink" Target="https://creativecommons.org/licenses/by-nc-sa/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picpedia.org/highway-signs/c/chronic-disease.html" TargetMode="External"/><Relationship Id="rId5" Type="http://schemas.openxmlformats.org/officeDocument/2006/relationships/image" Target="../media/image18.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hyperlink" Target="https://creativecommons.org/licenses/by-nc-sa/3.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peoplematters.in/blog/life-at-work/startup-guide-the-importance-of-mental-health-support-in-the-workplace-27247" TargetMode="External"/><Relationship Id="rId5" Type="http://schemas.openxmlformats.org/officeDocument/2006/relationships/image" Target="../media/image20.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s://creativecommons.org/licenses/by-nc-sa/3.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tonybates.ca/tag/open-universities/" TargetMode="External"/><Relationship Id="rId5" Type="http://schemas.openxmlformats.org/officeDocument/2006/relationships/image" Target="../media/image22.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A6A03A6-FA3C-4143-BCE4-DEC364B03709}"/>
              </a:ext>
            </a:extLst>
          </p:cNvPr>
          <p:cNvGrpSpPr/>
          <p:nvPr/>
        </p:nvGrpSpPr>
        <p:grpSpPr>
          <a:xfrm>
            <a:off x="-388854" y="-164976"/>
            <a:ext cx="12780617" cy="7834493"/>
            <a:chOff x="-434574" y="-164976"/>
            <a:chExt cx="12780617" cy="7834493"/>
          </a:xfrm>
        </p:grpSpPr>
        <p:pic>
          <p:nvPicPr>
            <p:cNvPr id="23" name="Picture 22">
              <a:extLst>
                <a:ext uri="{FF2B5EF4-FFF2-40B4-BE49-F238E27FC236}">
                  <a16:creationId xmlns:a16="http://schemas.microsoft.com/office/drawing/2014/main" id="{217183B1-F3F4-6741-B4FC-DFD2967DF9F8}"/>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4912" y="-58622"/>
              <a:ext cx="12357050" cy="1783598"/>
            </a:xfrm>
            <a:prstGeom prst="rect">
              <a:avLst/>
            </a:prstGeom>
          </p:spPr>
        </p:pic>
        <p:pic>
          <p:nvPicPr>
            <p:cNvPr id="3" name="Picture 2">
              <a:extLst>
                <a:ext uri="{FF2B5EF4-FFF2-40B4-BE49-F238E27FC236}">
                  <a16:creationId xmlns:a16="http://schemas.microsoft.com/office/drawing/2014/main" id="{C3EA55E5-8724-764E-A52A-12EECF8BFE81}"/>
                </a:ext>
              </a:extLst>
            </p:cNvPr>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4912" y="1690549"/>
              <a:ext cx="12428756" cy="5167451"/>
            </a:xfrm>
            <a:prstGeom prst="rect">
              <a:avLst/>
            </a:prstGeom>
          </p:spPr>
        </p:pic>
        <p:sp>
          <p:nvSpPr>
            <p:cNvPr id="76" name="Rectangle 75">
              <a:extLst>
                <a:ext uri="{FF2B5EF4-FFF2-40B4-BE49-F238E27FC236}">
                  <a16:creationId xmlns:a16="http://schemas.microsoft.com/office/drawing/2014/main" id="{E74778D3-3FAE-ED4A-8EF8-28B208472551}"/>
                </a:ext>
              </a:extLst>
            </p:cNvPr>
            <p:cNvSpPr/>
            <p:nvPr/>
          </p:nvSpPr>
          <p:spPr>
            <a:xfrm>
              <a:off x="-94912" y="2529169"/>
              <a:ext cx="12440955" cy="2282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1FE6335-877D-4B4A-A2B2-9D55C7F0E8E6}"/>
                </a:ext>
              </a:extLst>
            </p:cNvPr>
            <p:cNvSpPr/>
            <p:nvPr/>
          </p:nvSpPr>
          <p:spPr>
            <a:xfrm>
              <a:off x="-75713" y="1734880"/>
              <a:ext cx="12337852" cy="1307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133C4413-CA0F-5C4A-A6A3-43E5AD19072D}"/>
                </a:ext>
              </a:extLst>
            </p:cNvPr>
            <p:cNvPicPr>
              <a:picLocks noChangeAspect="1"/>
            </p:cNvPicPr>
            <p:nvPr/>
          </p:nvPicPr>
          <p:blipFill rotWithShape="1">
            <a:blip r:embed="rId5" cstate="email">
              <a:duotone>
                <a:prstClr val="black"/>
                <a:schemeClr val="accent2">
                  <a:tint val="45000"/>
                  <a:satMod val="400000"/>
                </a:schemeClr>
              </a:duotone>
              <a:extLst>
                <a:ext uri="{BEBA8EAE-BF5A-486C-A8C5-ECC9F3942E4B}">
                  <a14:imgProps xmlns:a14="http://schemas.microsoft.com/office/drawing/2010/main">
                    <a14:imgLayer r:embed="rId6">
                      <a14:imgEffect>
                        <a14:backgroundRemoval t="5984" b="89978" l="9978" r="89967">
                          <a14:foregroundMark x1="38889" y1="10546" x2="41996" y2="5984"/>
                          <a14:foregroundMark x1="41996" y1="5984" x2="44974" y2="8751"/>
                        </a14:backgroundRemoval>
                      </a14:imgEffect>
                    </a14:imgLayer>
                  </a14:imgProps>
                </a:ext>
                <a:ext uri="{28A0092B-C50C-407E-A947-70E740481C1C}">
                  <a14:useLocalDpi xmlns:a14="http://schemas.microsoft.com/office/drawing/2010/main"/>
                </a:ext>
              </a:extLst>
            </a:blip>
            <a:srcRect/>
            <a:stretch/>
          </p:blipFill>
          <p:spPr>
            <a:xfrm>
              <a:off x="103033" y="1587146"/>
              <a:ext cx="12154651" cy="6082371"/>
            </a:xfrm>
            <a:prstGeom prst="rect">
              <a:avLst/>
            </a:prstGeom>
          </p:spPr>
        </p:pic>
        <p:pic>
          <p:nvPicPr>
            <p:cNvPr id="20" name="Picture 19">
              <a:extLst>
                <a:ext uri="{FF2B5EF4-FFF2-40B4-BE49-F238E27FC236}">
                  <a16:creationId xmlns:a16="http://schemas.microsoft.com/office/drawing/2014/main" id="{FDDAA0B8-CAA6-FC46-B28F-93FCF268C8C8}"/>
                </a:ext>
              </a:extLst>
            </p:cNvPr>
            <p:cNvPicPr>
              <a:picLocks noChangeAspect="1"/>
            </p:cNvPicPr>
            <p:nvPr/>
          </p:nvPicPr>
          <p:blipFill rotWithShape="1">
            <a:blip r:embed="rId7" cstate="email">
              <a:alphaModFix amt="20000"/>
              <a:extLst>
                <a:ext uri="{28A0092B-C50C-407E-A947-70E740481C1C}">
                  <a14:useLocalDpi xmlns:a14="http://schemas.microsoft.com/office/drawing/2010/main"/>
                </a:ext>
              </a:extLst>
            </a:blip>
            <a:srcRect/>
            <a:stretch/>
          </p:blipFill>
          <p:spPr>
            <a:xfrm>
              <a:off x="26873" y="-164976"/>
              <a:ext cx="12154651" cy="7038542"/>
            </a:xfrm>
            <a:prstGeom prst="rect">
              <a:avLst/>
            </a:prstGeom>
          </p:spPr>
        </p:pic>
        <p:grpSp>
          <p:nvGrpSpPr>
            <p:cNvPr id="72" name="Group 71">
              <a:extLst>
                <a:ext uri="{FF2B5EF4-FFF2-40B4-BE49-F238E27FC236}">
                  <a16:creationId xmlns:a16="http://schemas.microsoft.com/office/drawing/2014/main" id="{D1348515-B466-774F-8371-F7CDEC0D328E}"/>
                </a:ext>
              </a:extLst>
            </p:cNvPr>
            <p:cNvGrpSpPr/>
            <p:nvPr/>
          </p:nvGrpSpPr>
          <p:grpSpPr>
            <a:xfrm>
              <a:off x="2986308" y="5722173"/>
              <a:ext cx="6679355" cy="400110"/>
              <a:chOff x="2986308" y="6078912"/>
              <a:chExt cx="6679355" cy="400110"/>
            </a:xfrm>
          </p:grpSpPr>
          <p:sp>
            <p:nvSpPr>
              <p:cNvPr id="70" name="Rectangle 69">
                <a:extLst>
                  <a:ext uri="{FF2B5EF4-FFF2-40B4-BE49-F238E27FC236}">
                    <a16:creationId xmlns:a16="http://schemas.microsoft.com/office/drawing/2014/main" id="{A61D7598-74F0-9040-9C0A-FAC46F32AEEF}"/>
                  </a:ext>
                </a:extLst>
              </p:cNvPr>
              <p:cNvSpPr/>
              <p:nvPr/>
            </p:nvSpPr>
            <p:spPr>
              <a:xfrm>
                <a:off x="2986308" y="6156730"/>
                <a:ext cx="6679355" cy="30646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F7CE"/>
                  </a:solidFill>
                </a:endParaRPr>
              </a:p>
            </p:txBody>
          </p:sp>
          <p:sp>
            <p:nvSpPr>
              <p:cNvPr id="61" name="TextBox 60">
                <a:extLst>
                  <a:ext uri="{FF2B5EF4-FFF2-40B4-BE49-F238E27FC236}">
                    <a16:creationId xmlns:a16="http://schemas.microsoft.com/office/drawing/2014/main" id="{E12479C0-31A3-F34E-BB80-29717FA88E4D}"/>
                  </a:ext>
                </a:extLst>
              </p:cNvPr>
              <p:cNvSpPr txBox="1"/>
              <p:nvPr/>
            </p:nvSpPr>
            <p:spPr>
              <a:xfrm>
                <a:off x="3167653" y="6078912"/>
                <a:ext cx="6316666" cy="400110"/>
              </a:xfrm>
              <a:prstGeom prst="rect">
                <a:avLst/>
              </a:prstGeom>
              <a:noFill/>
            </p:spPr>
            <p:txBody>
              <a:bodyPr wrap="none" rtlCol="0">
                <a:spAutoFit/>
              </a:bodyPr>
              <a:lstStyle/>
              <a:p>
                <a:pPr algn="ctr"/>
                <a:r>
                  <a:rPr lang="en-US" sz="2000" b="1" dirty="0">
                    <a:solidFill>
                      <a:schemeClr val="bg1"/>
                    </a:solidFill>
                    <a:latin typeface="Franklin Gothic Book" panose="020B0503020102020204" pitchFamily="34" charset="0"/>
                    <a:cs typeface="Times New Roman" panose="02020603050405020304" pitchFamily="18" charset="0"/>
                  </a:rPr>
                  <a:t>Ryan A. Brown, Rajeev Ramchand, and Todd C. Helmus</a:t>
                </a:r>
              </a:p>
            </p:txBody>
          </p:sp>
        </p:grpSp>
        <p:sp>
          <p:nvSpPr>
            <p:cNvPr id="71" name="Rectangle 70">
              <a:extLst>
                <a:ext uri="{FF2B5EF4-FFF2-40B4-BE49-F238E27FC236}">
                  <a16:creationId xmlns:a16="http://schemas.microsoft.com/office/drawing/2014/main" id="{8EDA20B8-D806-AD49-91DA-17D6CCA50927}"/>
                </a:ext>
              </a:extLst>
            </p:cNvPr>
            <p:cNvSpPr/>
            <p:nvPr/>
          </p:nvSpPr>
          <p:spPr>
            <a:xfrm>
              <a:off x="2518668" y="6342926"/>
              <a:ext cx="7436651" cy="2786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cs typeface="Calibri"/>
                </a:rPr>
                <a:t>University of Texas, </a:t>
              </a:r>
              <a:r>
                <a:rPr lang="en-US" b="1">
                  <a:solidFill>
                    <a:schemeClr val="bg1"/>
                  </a:solidFill>
                  <a:cs typeface="Calibri"/>
                </a:rPr>
                <a:t>11 August </a:t>
              </a:r>
              <a:r>
                <a:rPr lang="en-US" b="1" dirty="0">
                  <a:solidFill>
                    <a:schemeClr val="bg1"/>
                  </a:solidFill>
                  <a:cs typeface="Calibri"/>
                </a:rPr>
                <a:t>2022</a:t>
              </a:r>
              <a:endParaRPr lang="en-US" b="1" dirty="0">
                <a:solidFill>
                  <a:schemeClr val="bg1"/>
                </a:solidFill>
              </a:endParaRPr>
            </a:p>
          </p:txBody>
        </p:sp>
        <p:sp>
          <p:nvSpPr>
            <p:cNvPr id="75" name="Rectangle 74">
              <a:extLst>
                <a:ext uri="{FF2B5EF4-FFF2-40B4-BE49-F238E27FC236}">
                  <a16:creationId xmlns:a16="http://schemas.microsoft.com/office/drawing/2014/main" id="{6CC764D5-1C79-4B41-9470-BB1B5F8DB8B9}"/>
                </a:ext>
              </a:extLst>
            </p:cNvPr>
            <p:cNvSpPr/>
            <p:nvPr/>
          </p:nvSpPr>
          <p:spPr>
            <a:xfrm>
              <a:off x="-94912" y="1740801"/>
              <a:ext cx="12405502" cy="2786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5AA73FB-DDF7-4440-8506-6D1E3C0FBAD2}"/>
                </a:ext>
              </a:extLst>
            </p:cNvPr>
            <p:cNvSpPr txBox="1"/>
            <p:nvPr/>
          </p:nvSpPr>
          <p:spPr>
            <a:xfrm>
              <a:off x="-434574" y="1410069"/>
              <a:ext cx="12626574" cy="2262158"/>
            </a:xfrm>
            <a:prstGeom prst="rect">
              <a:avLst/>
            </a:prstGeom>
            <a:noFill/>
            <a:effectLst>
              <a:outerShdw blurRad="50800" dist="38100" dir="5400000" algn="t" rotWithShape="0">
                <a:prstClr val="black">
                  <a:alpha val="40000"/>
                </a:prstClr>
              </a:outerShdw>
            </a:effectLst>
          </p:spPr>
          <p:txBody>
            <a:bodyPr wrap="square" tIns="0" rtlCol="0">
              <a:spAutoFit/>
            </a:bodyPr>
            <a:lstStyle/>
            <a:p>
              <a:pPr algn="ctr"/>
              <a:r>
                <a:rPr lang="en-US" sz="4800" b="1" spc="300">
                  <a:solidFill>
                    <a:schemeClr val="bg1"/>
                  </a:solidFill>
                  <a:latin typeface="Times New Roman" panose="02020603050405020304" pitchFamily="18" charset="0"/>
                  <a:cs typeface="Times New Roman" panose="02020603050405020304" pitchFamily="18" charset="0"/>
                </a:rPr>
                <a:t>What Prevention and Treatment of Substance Use Disorder Can Tell Us About Addressing Violent Extremism</a:t>
              </a:r>
            </a:p>
          </p:txBody>
        </p:sp>
        <p:pic>
          <p:nvPicPr>
            <p:cNvPr id="48" name="Picture 47">
              <a:extLst>
                <a:ext uri="{FF2B5EF4-FFF2-40B4-BE49-F238E27FC236}">
                  <a16:creationId xmlns:a16="http://schemas.microsoft.com/office/drawing/2014/main" id="{574E0CD9-F49E-5043-A871-2055E90FEE48}"/>
                </a:ext>
              </a:extLst>
            </p:cNvPr>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7001" y="291479"/>
              <a:ext cx="911437" cy="847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 name="TextBox 20">
              <a:extLst>
                <a:ext uri="{FF2B5EF4-FFF2-40B4-BE49-F238E27FC236}">
                  <a16:creationId xmlns:a16="http://schemas.microsoft.com/office/drawing/2014/main" id="{B0121F88-CBF6-8C46-8C2D-F09EAD1F1929}"/>
                </a:ext>
              </a:extLst>
            </p:cNvPr>
            <p:cNvSpPr txBox="1"/>
            <p:nvPr/>
          </p:nvSpPr>
          <p:spPr>
            <a:xfrm>
              <a:off x="4273703" y="2381323"/>
              <a:ext cx="184730" cy="523220"/>
            </a:xfrm>
            <a:prstGeom prst="rect">
              <a:avLst/>
            </a:prstGeom>
            <a:noFill/>
          </p:spPr>
          <p:txBody>
            <a:bodyPr wrap="none" rtlCol="0">
              <a:spAutoFit/>
            </a:bodyPr>
            <a:lstStyle/>
            <a:p>
              <a:pPr algn="r"/>
              <a:endParaRPr lang="en-US" sz="2800">
                <a:solidFill>
                  <a:schemeClr val="bg1"/>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E9685F3A-3465-C147-B73B-3FD17062CE61}"/>
                </a:ext>
              </a:extLst>
            </p:cNvPr>
            <p:cNvSpPr/>
            <p:nvPr/>
          </p:nvSpPr>
          <p:spPr>
            <a:xfrm>
              <a:off x="6052263" y="2366624"/>
              <a:ext cx="184731" cy="523220"/>
            </a:xfrm>
            <a:prstGeom prst="rect">
              <a:avLst/>
            </a:prstGeom>
          </p:spPr>
          <p:txBody>
            <a:bodyPr wrap="none">
              <a:spAutoFit/>
            </a:bodyPr>
            <a:lstStyle/>
            <a:p>
              <a:endParaRPr lang="en-US" sz="2800">
                <a:solidFill>
                  <a:schemeClr val="bg1"/>
                </a:solidFill>
                <a:latin typeface="Times New Roman" panose="02020603050405020304" pitchFamily="18" charset="0"/>
                <a:cs typeface="Times New Roman" panose="02020603050405020304" pitchFamily="18" charset="0"/>
              </a:endParaRPr>
            </a:p>
          </p:txBody>
        </p:sp>
      </p:grpSp>
      <p:sp>
        <p:nvSpPr>
          <p:cNvPr id="27" name="Rectangle 26">
            <a:extLst>
              <a:ext uri="{FF2B5EF4-FFF2-40B4-BE49-F238E27FC236}">
                <a16:creationId xmlns:a16="http://schemas.microsoft.com/office/drawing/2014/main" id="{79965044-FA38-0E43-B317-134E82BCDACD}"/>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854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ADFAD-D962-8D4C-A6DB-B50DAEB4332D}"/>
              </a:ext>
            </a:extLst>
          </p:cNvPr>
          <p:cNvPicPr>
            <a:picLocks noChangeAspect="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7451" y="-66134"/>
            <a:ext cx="12191719" cy="6858000"/>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26724" y="-36576"/>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2619411" y="2165477"/>
            <a:ext cx="6798015" cy="1200329"/>
          </a:xfrm>
          <a:prstGeom prst="rect">
            <a:avLst/>
          </a:prstGeom>
          <a:noFill/>
        </p:spPr>
        <p:txBody>
          <a:bodyPr wrap="none" rtlCol="0">
            <a:spAutoFit/>
          </a:bodyPr>
          <a:lstStyle/>
          <a:p>
            <a:pPr algn="ctr"/>
            <a:r>
              <a:rPr lang="en-US" sz="3600" b="1" spc="300">
                <a:solidFill>
                  <a:schemeClr val="bg1"/>
                </a:solidFill>
                <a:latin typeface="Times New Roman" panose="02020603050405020304" pitchFamily="18" charset="0"/>
                <a:cs typeface="Times New Roman" panose="02020603050405020304" pitchFamily="18" charset="0"/>
              </a:rPr>
              <a:t>Implications for Prevention </a:t>
            </a:r>
          </a:p>
          <a:p>
            <a:pPr algn="ctr"/>
            <a:r>
              <a:rPr lang="en-US" sz="3600" b="1" spc="300">
                <a:solidFill>
                  <a:schemeClr val="bg1"/>
                </a:solidFill>
                <a:latin typeface="Times New Roman" panose="02020603050405020304" pitchFamily="18" charset="0"/>
                <a:cs typeface="Times New Roman" panose="02020603050405020304" pitchFamily="18" charset="0"/>
              </a:rPr>
              <a:t>and Deradicalization</a:t>
            </a:r>
          </a:p>
        </p:txBody>
      </p:sp>
    </p:spTree>
    <p:extLst>
      <p:ext uri="{BB962C8B-B14F-4D97-AF65-F5344CB8AC3E}">
        <p14:creationId xmlns:p14="http://schemas.microsoft.com/office/powerpoint/2010/main" val="2734679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FE80DE2-BD2E-A24F-8C88-4DA95B31B3AB}"/>
              </a:ext>
            </a:extLst>
          </p:cNvPr>
          <p:cNvGrpSpPr/>
          <p:nvPr/>
        </p:nvGrpSpPr>
        <p:grpSpPr>
          <a:xfrm>
            <a:off x="-107474" y="-36576"/>
            <a:ext cx="12318725" cy="7013638"/>
            <a:chOff x="-107474" y="-36576"/>
            <a:chExt cx="12318725" cy="7013638"/>
          </a:xfrm>
        </p:grpSpPr>
        <p:pic>
          <p:nvPicPr>
            <p:cNvPr id="3" name="Picture 2">
              <a:extLst>
                <a:ext uri="{FF2B5EF4-FFF2-40B4-BE49-F238E27FC236}">
                  <a16:creationId xmlns:a16="http://schemas.microsoft.com/office/drawing/2014/main" id="{8D239DD5-B3A8-504D-8580-6C60BED640A1}"/>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7473" y="-36576"/>
              <a:ext cx="12318724" cy="7013638"/>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07474" y="33337"/>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2060299" y="219446"/>
              <a:ext cx="8113439"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Prevention: Early Intervention</a:t>
              </a:r>
            </a:p>
          </p:txBody>
        </p:sp>
      </p:grpSp>
      <p:sp>
        <p:nvSpPr>
          <p:cNvPr id="4" name="Content Placeholder 3">
            <a:extLst>
              <a:ext uri="{FF2B5EF4-FFF2-40B4-BE49-F238E27FC236}">
                <a16:creationId xmlns:a16="http://schemas.microsoft.com/office/drawing/2014/main" id="{BFF4950D-E23B-4098-9755-90A98049F085}"/>
              </a:ext>
            </a:extLst>
          </p:cNvPr>
          <p:cNvSpPr>
            <a:spLocks noGrp="1"/>
          </p:cNvSpPr>
          <p:nvPr>
            <p:ph idx="1"/>
          </p:nvPr>
        </p:nvSpPr>
        <p:spPr>
          <a:xfrm>
            <a:off x="6057900" y="1113441"/>
            <a:ext cx="5080000" cy="4351338"/>
          </a:xfrm>
        </p:spPr>
        <p:txBody>
          <a:bodyPr>
            <a:normAutofit/>
          </a:bodyPr>
          <a:lstStyle/>
          <a:p>
            <a:pPr marL="0" indent="0">
              <a:buNone/>
            </a:pPr>
            <a:r>
              <a:rPr lang="en-US">
                <a:solidFill>
                  <a:schemeClr val="bg1"/>
                </a:solidFill>
              </a:rPr>
              <a:t>Good Behavior Game, a 1</a:t>
            </a:r>
            <a:r>
              <a:rPr lang="en-US" baseline="30000">
                <a:solidFill>
                  <a:schemeClr val="bg1"/>
                </a:solidFill>
              </a:rPr>
              <a:t>st</a:t>
            </a:r>
            <a:r>
              <a:rPr lang="en-US">
                <a:solidFill>
                  <a:schemeClr val="bg1"/>
                </a:solidFill>
              </a:rPr>
              <a:t> grade classroom intervention decreases substance abuse and violence in young adults</a:t>
            </a:r>
          </a:p>
          <a:p>
            <a:pPr marL="0" indent="0">
              <a:buNone/>
            </a:pPr>
            <a:endParaRPr lang="en-US">
              <a:solidFill>
                <a:schemeClr val="bg1"/>
              </a:solidFill>
            </a:endParaRPr>
          </a:p>
          <a:p>
            <a:pPr marL="0" indent="0">
              <a:buNone/>
            </a:pPr>
            <a:r>
              <a:rPr lang="en-US">
                <a:solidFill>
                  <a:schemeClr val="bg1"/>
                </a:solidFill>
              </a:rPr>
              <a:t>To decrease extremism, consider merging GBG with exposure to other races, ethnicities or religions</a:t>
            </a:r>
          </a:p>
          <a:p>
            <a:pPr marL="0" indent="0">
              <a:buNone/>
            </a:pPr>
            <a:endParaRPr lang="en-US">
              <a:solidFill>
                <a:schemeClr val="bg1"/>
              </a:solidFill>
            </a:endParaRPr>
          </a:p>
          <a:p>
            <a:endParaRPr lang="en-US">
              <a:solidFill>
                <a:schemeClr val="bg1"/>
              </a:solidFill>
            </a:endParaRPr>
          </a:p>
        </p:txBody>
      </p:sp>
      <p:sp>
        <p:nvSpPr>
          <p:cNvPr id="19" name="Slide Number Placeholder 18">
            <a:extLst>
              <a:ext uri="{FF2B5EF4-FFF2-40B4-BE49-F238E27FC236}">
                <a16:creationId xmlns:a16="http://schemas.microsoft.com/office/drawing/2014/main" id="{2A6AED2D-45D8-FE4E-8E60-486BB6EBD2B1}"/>
              </a:ext>
            </a:extLst>
          </p:cNvPr>
          <p:cNvSpPr>
            <a:spLocks noGrp="1"/>
          </p:cNvSpPr>
          <p:nvPr>
            <p:ph type="sldNum" sz="quarter" idx="12"/>
          </p:nvPr>
        </p:nvSpPr>
        <p:spPr/>
        <p:txBody>
          <a:bodyPr/>
          <a:lstStyle/>
          <a:p>
            <a:fld id="{2D353DAF-B8F6-AF49-88EC-52D105AD3680}" type="slidenum">
              <a:rPr lang="en-US" smtClean="0"/>
              <a:t>11</a:t>
            </a:fld>
            <a:endParaRPr lang="en-US"/>
          </a:p>
        </p:txBody>
      </p:sp>
      <p:pic>
        <p:nvPicPr>
          <p:cNvPr id="7" name="Picture 6" descr="A group of children sitting at desks in a classroom&#10;&#10;Description automatically generated with medium confidence">
            <a:extLst>
              <a:ext uri="{FF2B5EF4-FFF2-40B4-BE49-F238E27FC236}">
                <a16:creationId xmlns:a16="http://schemas.microsoft.com/office/drawing/2014/main" id="{D3D124FF-82F7-EA4D-9AD0-2A7C9FA37F3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2203" y="1691043"/>
            <a:ext cx="5846995" cy="3245082"/>
          </a:xfrm>
          <a:prstGeom prst="rect">
            <a:avLst/>
          </a:prstGeom>
        </p:spPr>
      </p:pic>
      <p:sp>
        <p:nvSpPr>
          <p:cNvPr id="8" name="TextBox 7">
            <a:extLst>
              <a:ext uri="{FF2B5EF4-FFF2-40B4-BE49-F238E27FC236}">
                <a16:creationId xmlns:a16="http://schemas.microsoft.com/office/drawing/2014/main" id="{727F3B6C-9635-6C45-B935-524066DD923D}"/>
              </a:ext>
            </a:extLst>
          </p:cNvPr>
          <p:cNvSpPr txBox="1"/>
          <p:nvPr/>
        </p:nvSpPr>
        <p:spPr>
          <a:xfrm>
            <a:off x="222250" y="4994444"/>
            <a:ext cx="5080000" cy="230832"/>
          </a:xfrm>
          <a:prstGeom prst="rect">
            <a:avLst/>
          </a:prstGeom>
          <a:noFill/>
        </p:spPr>
        <p:txBody>
          <a:bodyPr wrap="square" rtlCol="0">
            <a:spAutoFit/>
          </a:bodyPr>
          <a:lstStyle/>
          <a:p>
            <a:r>
              <a:rPr lang="en-US" sz="900">
                <a:hlinkClick r:id="rId6" tooltip="https://www.heart-resources.org/doc_lib/starting-early-build-stronger-peaceful-societies/"/>
              </a:rPr>
              <a:t>This Photo</a:t>
            </a:r>
            <a:r>
              <a:rPr lang="en-US" sz="900"/>
              <a:t> by Unknown Author is licensed under </a:t>
            </a:r>
            <a:r>
              <a:rPr lang="en-US" sz="900">
                <a:hlinkClick r:id="rId7" tooltip="https://creativecommons.org/licenses/by/3.0/"/>
              </a:rPr>
              <a:t>CC BY</a:t>
            </a:r>
            <a:endParaRPr lang="en-US" sz="900"/>
          </a:p>
        </p:txBody>
      </p:sp>
      <p:sp>
        <p:nvSpPr>
          <p:cNvPr id="13" name="Content Placeholder 3">
            <a:extLst>
              <a:ext uri="{FF2B5EF4-FFF2-40B4-BE49-F238E27FC236}">
                <a16:creationId xmlns:a16="http://schemas.microsoft.com/office/drawing/2014/main" id="{F2973F81-B0B6-B944-80FD-70C59AAD078D}"/>
              </a:ext>
            </a:extLst>
          </p:cNvPr>
          <p:cNvSpPr txBox="1">
            <a:spLocks/>
          </p:cNvSpPr>
          <p:nvPr/>
        </p:nvSpPr>
        <p:spPr>
          <a:xfrm>
            <a:off x="2985700" y="4830553"/>
            <a:ext cx="65785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solidFill>
                <a:schemeClr val="bg1"/>
              </a:solidFill>
            </a:endParaRPr>
          </a:p>
          <a:p>
            <a:pPr marL="0" indent="0">
              <a:buFont typeface="Arial" panose="020B0604020202020204" pitchFamily="34" charset="0"/>
              <a:buNone/>
            </a:pPr>
            <a:r>
              <a:rPr lang="en-US">
                <a:solidFill>
                  <a:schemeClr val="bg1"/>
                </a:solidFill>
              </a:rPr>
              <a:t>Or help those with early aggression decouple revenge motivations from a sense of justice</a:t>
            </a:r>
          </a:p>
          <a:p>
            <a:endParaRPr lang="en-US">
              <a:solidFill>
                <a:schemeClr val="bg1"/>
              </a:solidFill>
            </a:endParaRPr>
          </a:p>
        </p:txBody>
      </p:sp>
    </p:spTree>
    <p:extLst>
      <p:ext uri="{BB962C8B-B14F-4D97-AF65-F5344CB8AC3E}">
        <p14:creationId xmlns:p14="http://schemas.microsoft.com/office/powerpoint/2010/main" val="426884367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FE80DE2-BD2E-A24F-8C88-4DA95B31B3AB}"/>
              </a:ext>
            </a:extLst>
          </p:cNvPr>
          <p:cNvGrpSpPr/>
          <p:nvPr/>
        </p:nvGrpSpPr>
        <p:grpSpPr>
          <a:xfrm>
            <a:off x="-107474" y="-36576"/>
            <a:ext cx="12318725" cy="7013638"/>
            <a:chOff x="-107474" y="-36576"/>
            <a:chExt cx="12318725" cy="7013638"/>
          </a:xfrm>
        </p:grpSpPr>
        <p:pic>
          <p:nvPicPr>
            <p:cNvPr id="3" name="Picture 2">
              <a:extLst>
                <a:ext uri="{FF2B5EF4-FFF2-40B4-BE49-F238E27FC236}">
                  <a16:creationId xmlns:a16="http://schemas.microsoft.com/office/drawing/2014/main" id="{8D239DD5-B3A8-504D-8580-6C60BED640A1}"/>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7473" y="-36576"/>
              <a:ext cx="12318724" cy="7013638"/>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07474" y="33337"/>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2346725" y="219446"/>
              <a:ext cx="7540590"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Prevention: Early Treatment</a:t>
              </a:r>
            </a:p>
          </p:txBody>
        </p:sp>
      </p:grpSp>
      <p:sp>
        <p:nvSpPr>
          <p:cNvPr id="4" name="Content Placeholder 3">
            <a:extLst>
              <a:ext uri="{FF2B5EF4-FFF2-40B4-BE49-F238E27FC236}">
                <a16:creationId xmlns:a16="http://schemas.microsoft.com/office/drawing/2014/main" id="{BFF4950D-E23B-4098-9755-90A98049F085}"/>
              </a:ext>
            </a:extLst>
          </p:cNvPr>
          <p:cNvSpPr>
            <a:spLocks noGrp="1"/>
          </p:cNvSpPr>
          <p:nvPr>
            <p:ph idx="1"/>
          </p:nvPr>
        </p:nvSpPr>
        <p:spPr>
          <a:xfrm>
            <a:off x="180869" y="1216755"/>
            <a:ext cx="5915131" cy="4351338"/>
          </a:xfrm>
        </p:spPr>
        <p:txBody>
          <a:bodyPr/>
          <a:lstStyle/>
          <a:p>
            <a:pPr marL="0" indent="0">
              <a:buNone/>
            </a:pPr>
            <a:r>
              <a:rPr lang="en-US">
                <a:solidFill>
                  <a:schemeClr val="bg1"/>
                </a:solidFill>
              </a:rPr>
              <a:t>Externalizing symptoms (disruptive behaviors and hyperactivity) predict future substance use disorders with growing consensus to treat such symptoms early</a:t>
            </a:r>
          </a:p>
          <a:p>
            <a:endParaRPr lang="en-US">
              <a:solidFill>
                <a:schemeClr val="bg1"/>
              </a:solidFill>
            </a:endParaRPr>
          </a:p>
          <a:p>
            <a:pPr marL="0" indent="0">
              <a:buNone/>
            </a:pPr>
            <a:r>
              <a:rPr lang="en-US">
                <a:solidFill>
                  <a:schemeClr val="bg1"/>
                </a:solidFill>
              </a:rPr>
              <a:t>Maybe we should treat mental health problems early in the hopes of preventing future violence and extremism</a:t>
            </a:r>
          </a:p>
          <a:p>
            <a:endParaRPr lang="en-US">
              <a:solidFill>
                <a:schemeClr val="bg1"/>
              </a:solidFill>
            </a:endParaRPr>
          </a:p>
        </p:txBody>
      </p:sp>
      <p:sp>
        <p:nvSpPr>
          <p:cNvPr id="19" name="Slide Number Placeholder 18">
            <a:extLst>
              <a:ext uri="{FF2B5EF4-FFF2-40B4-BE49-F238E27FC236}">
                <a16:creationId xmlns:a16="http://schemas.microsoft.com/office/drawing/2014/main" id="{2A6AED2D-45D8-FE4E-8E60-486BB6EBD2B1}"/>
              </a:ext>
            </a:extLst>
          </p:cNvPr>
          <p:cNvSpPr>
            <a:spLocks noGrp="1"/>
          </p:cNvSpPr>
          <p:nvPr>
            <p:ph type="sldNum" sz="quarter" idx="12"/>
          </p:nvPr>
        </p:nvSpPr>
        <p:spPr/>
        <p:txBody>
          <a:bodyPr/>
          <a:lstStyle/>
          <a:p>
            <a:fld id="{2D353DAF-B8F6-AF49-88EC-52D105AD3680}" type="slidenum">
              <a:rPr lang="en-US" smtClean="0"/>
              <a:t>12</a:t>
            </a:fld>
            <a:endParaRPr lang="en-US"/>
          </a:p>
        </p:txBody>
      </p:sp>
      <p:pic>
        <p:nvPicPr>
          <p:cNvPr id="11" name="Picture 10" descr="A person sitting in a chair&#10;&#10;Description automatically generated with low confidence">
            <a:extLst>
              <a:ext uri="{FF2B5EF4-FFF2-40B4-BE49-F238E27FC236}">
                <a16:creationId xmlns:a16="http://schemas.microsoft.com/office/drawing/2014/main" id="{1A3FC04A-CC78-0E41-B04E-0F78D97EBF2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770508" y="1459226"/>
            <a:ext cx="6274333" cy="4178780"/>
          </a:xfrm>
          <a:prstGeom prst="rect">
            <a:avLst/>
          </a:prstGeom>
        </p:spPr>
      </p:pic>
      <p:sp>
        <p:nvSpPr>
          <p:cNvPr id="12" name="TextBox 11">
            <a:extLst>
              <a:ext uri="{FF2B5EF4-FFF2-40B4-BE49-F238E27FC236}">
                <a16:creationId xmlns:a16="http://schemas.microsoft.com/office/drawing/2014/main" id="{2EAC386B-146F-9447-A759-F3D47DC67886}"/>
              </a:ext>
            </a:extLst>
          </p:cNvPr>
          <p:cNvSpPr txBox="1"/>
          <p:nvPr/>
        </p:nvSpPr>
        <p:spPr>
          <a:xfrm>
            <a:off x="5770508" y="5649645"/>
            <a:ext cx="5251450" cy="230832"/>
          </a:xfrm>
          <a:prstGeom prst="rect">
            <a:avLst/>
          </a:prstGeom>
          <a:noFill/>
        </p:spPr>
        <p:txBody>
          <a:bodyPr wrap="square" rtlCol="0">
            <a:spAutoFit/>
          </a:bodyPr>
          <a:lstStyle/>
          <a:p>
            <a:r>
              <a:rPr lang="en-US" sz="900">
                <a:hlinkClick r:id="rId6" tooltip="http://effectivechildtherapy.org/therapies/smiling-young-man-gestures-to-another-man/"/>
              </a:rPr>
              <a:t>This Photo</a:t>
            </a:r>
            <a:r>
              <a:rPr lang="en-US" sz="900"/>
              <a:t> by Unknown Author is licensed under </a:t>
            </a:r>
            <a:r>
              <a:rPr lang="en-US" sz="900">
                <a:hlinkClick r:id="rId7" tooltip="https://creativecommons.org/licenses/by-sa/3.0/"/>
              </a:rPr>
              <a:t>CC BY-SA</a:t>
            </a:r>
            <a:endParaRPr lang="en-US" sz="900"/>
          </a:p>
        </p:txBody>
      </p:sp>
    </p:spTree>
    <p:extLst>
      <p:ext uri="{BB962C8B-B14F-4D97-AF65-F5344CB8AC3E}">
        <p14:creationId xmlns:p14="http://schemas.microsoft.com/office/powerpoint/2010/main" val="365373788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FE80DE2-BD2E-A24F-8C88-4DA95B31B3AB}"/>
              </a:ext>
            </a:extLst>
          </p:cNvPr>
          <p:cNvGrpSpPr/>
          <p:nvPr/>
        </p:nvGrpSpPr>
        <p:grpSpPr>
          <a:xfrm>
            <a:off x="-107474" y="-36576"/>
            <a:ext cx="12318725" cy="7013638"/>
            <a:chOff x="-107474" y="-36576"/>
            <a:chExt cx="12318725" cy="7013638"/>
          </a:xfrm>
        </p:grpSpPr>
        <p:pic>
          <p:nvPicPr>
            <p:cNvPr id="3" name="Picture 2">
              <a:extLst>
                <a:ext uri="{FF2B5EF4-FFF2-40B4-BE49-F238E27FC236}">
                  <a16:creationId xmlns:a16="http://schemas.microsoft.com/office/drawing/2014/main" id="{8D239DD5-B3A8-504D-8580-6C60BED640A1}"/>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7473" y="-36576"/>
              <a:ext cx="12318724" cy="7013638"/>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07474" y="33337"/>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2074731" y="219446"/>
              <a:ext cx="8084584"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Prevention: Structural Factors</a:t>
              </a:r>
            </a:p>
          </p:txBody>
        </p:sp>
      </p:grpSp>
      <p:sp>
        <p:nvSpPr>
          <p:cNvPr id="4" name="Content Placeholder 3">
            <a:extLst>
              <a:ext uri="{FF2B5EF4-FFF2-40B4-BE49-F238E27FC236}">
                <a16:creationId xmlns:a16="http://schemas.microsoft.com/office/drawing/2014/main" id="{BFF4950D-E23B-4098-9755-90A98049F085}"/>
              </a:ext>
            </a:extLst>
          </p:cNvPr>
          <p:cNvSpPr>
            <a:spLocks noGrp="1"/>
          </p:cNvSpPr>
          <p:nvPr>
            <p:ph idx="1"/>
          </p:nvPr>
        </p:nvSpPr>
        <p:spPr>
          <a:xfrm>
            <a:off x="754001" y="5275236"/>
            <a:ext cx="9706081" cy="3775869"/>
          </a:xfrm>
        </p:spPr>
        <p:txBody>
          <a:bodyPr/>
          <a:lstStyle/>
          <a:p>
            <a:pPr marL="0" indent="0" algn="ctr">
              <a:buNone/>
            </a:pPr>
            <a:r>
              <a:rPr lang="en-US">
                <a:solidFill>
                  <a:schemeClr val="bg1"/>
                </a:solidFill>
              </a:rPr>
              <a:t>If structural characteristics of neighborhoods can lead to substance use disorders, or possibly extremism, then maybe it is time to address those structural characteristics</a:t>
            </a:r>
          </a:p>
          <a:p>
            <a:pPr algn="ctr"/>
            <a:endParaRPr lang="en-US">
              <a:solidFill>
                <a:schemeClr val="bg1"/>
              </a:solidFill>
            </a:endParaRPr>
          </a:p>
        </p:txBody>
      </p:sp>
      <p:sp>
        <p:nvSpPr>
          <p:cNvPr id="19" name="Slide Number Placeholder 18">
            <a:extLst>
              <a:ext uri="{FF2B5EF4-FFF2-40B4-BE49-F238E27FC236}">
                <a16:creationId xmlns:a16="http://schemas.microsoft.com/office/drawing/2014/main" id="{2A6AED2D-45D8-FE4E-8E60-486BB6EBD2B1}"/>
              </a:ext>
            </a:extLst>
          </p:cNvPr>
          <p:cNvSpPr>
            <a:spLocks noGrp="1"/>
          </p:cNvSpPr>
          <p:nvPr>
            <p:ph type="sldNum" sz="quarter" idx="12"/>
          </p:nvPr>
        </p:nvSpPr>
        <p:spPr/>
        <p:txBody>
          <a:bodyPr/>
          <a:lstStyle/>
          <a:p>
            <a:fld id="{2D353DAF-B8F6-AF49-88EC-52D105AD3680}" type="slidenum">
              <a:rPr lang="en-US" smtClean="0"/>
              <a:t>13</a:t>
            </a:fld>
            <a:endParaRPr lang="en-US"/>
          </a:p>
        </p:txBody>
      </p:sp>
      <p:pic>
        <p:nvPicPr>
          <p:cNvPr id="7" name="Picture 6" descr="A person sleeping on a sidewalk&#10;&#10;Description automatically generated with medium confidence">
            <a:extLst>
              <a:ext uri="{FF2B5EF4-FFF2-40B4-BE49-F238E27FC236}">
                <a16:creationId xmlns:a16="http://schemas.microsoft.com/office/drawing/2014/main" id="{06E2F1B2-F65D-0A45-98D5-253BC706F0C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752700" y="929533"/>
            <a:ext cx="7734200" cy="4245753"/>
          </a:xfrm>
          <a:prstGeom prst="rect">
            <a:avLst/>
          </a:prstGeom>
        </p:spPr>
      </p:pic>
      <p:sp>
        <p:nvSpPr>
          <p:cNvPr id="8" name="TextBox 7">
            <a:extLst>
              <a:ext uri="{FF2B5EF4-FFF2-40B4-BE49-F238E27FC236}">
                <a16:creationId xmlns:a16="http://schemas.microsoft.com/office/drawing/2014/main" id="{65121915-8566-6A49-8376-7419158C731B}"/>
              </a:ext>
            </a:extLst>
          </p:cNvPr>
          <p:cNvSpPr txBox="1"/>
          <p:nvPr/>
        </p:nvSpPr>
        <p:spPr>
          <a:xfrm>
            <a:off x="1982171" y="5006355"/>
            <a:ext cx="7249742" cy="230832"/>
          </a:xfrm>
          <a:prstGeom prst="rect">
            <a:avLst/>
          </a:prstGeom>
          <a:noFill/>
        </p:spPr>
        <p:txBody>
          <a:bodyPr wrap="square" rtlCol="0">
            <a:spAutoFit/>
          </a:bodyPr>
          <a:lstStyle/>
          <a:p>
            <a:r>
              <a:rPr lang="en-US" sz="900">
                <a:hlinkClick r:id="rId6" tooltip="https://melroze.com/lifestyle/living-the-poverty-life/"/>
              </a:rPr>
              <a:t>This Photo</a:t>
            </a:r>
            <a:r>
              <a:rPr lang="en-US" sz="900"/>
              <a:t> by Unknown Author is licensed under </a:t>
            </a:r>
            <a:r>
              <a:rPr lang="en-US" sz="900">
                <a:hlinkClick r:id="rId7" tooltip="https://creativecommons.org/licenses/by-nc-sa/3.0/"/>
              </a:rPr>
              <a:t>CC BY-SA-NC</a:t>
            </a:r>
            <a:endParaRPr lang="en-US" sz="900"/>
          </a:p>
        </p:txBody>
      </p:sp>
    </p:spTree>
    <p:extLst>
      <p:ext uri="{BB962C8B-B14F-4D97-AF65-F5344CB8AC3E}">
        <p14:creationId xmlns:p14="http://schemas.microsoft.com/office/powerpoint/2010/main" val="312564619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50F16E-25E0-0245-BE9F-1B2316D7571C}"/>
              </a:ext>
            </a:extLst>
          </p:cNvPr>
          <p:cNvPicPr>
            <a:picLocks noChangeAspect="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982" y="-36576"/>
            <a:ext cx="12185018" cy="7013638"/>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42353" y="-122301"/>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2762567" y="219446"/>
            <a:ext cx="6708889"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Deradicalization: Change</a:t>
            </a:r>
          </a:p>
        </p:txBody>
      </p:sp>
      <p:sp>
        <p:nvSpPr>
          <p:cNvPr id="3" name="Content Placeholder 2">
            <a:extLst>
              <a:ext uri="{FF2B5EF4-FFF2-40B4-BE49-F238E27FC236}">
                <a16:creationId xmlns:a16="http://schemas.microsoft.com/office/drawing/2014/main" id="{BB2A792F-CE1B-4539-B9A3-C1E6749DFFD6}"/>
              </a:ext>
            </a:extLst>
          </p:cNvPr>
          <p:cNvSpPr>
            <a:spLocks noGrp="1"/>
          </p:cNvSpPr>
          <p:nvPr>
            <p:ph idx="1"/>
          </p:nvPr>
        </p:nvSpPr>
        <p:spPr>
          <a:xfrm>
            <a:off x="78921" y="1720242"/>
            <a:ext cx="5294533" cy="3836412"/>
          </a:xfrm>
        </p:spPr>
        <p:txBody>
          <a:bodyPr>
            <a:normAutofit/>
          </a:bodyPr>
          <a:lstStyle/>
          <a:p>
            <a:pPr marL="0" indent="0">
              <a:buNone/>
            </a:pPr>
            <a:r>
              <a:rPr lang="en-US" sz="2400">
                <a:solidFill>
                  <a:schemeClr val="bg1"/>
                </a:solidFill>
              </a:rPr>
              <a:t>Substance use counselors often use motivational interviewing techniques to help clients accept that they need to change</a:t>
            </a:r>
          </a:p>
          <a:p>
            <a:endParaRPr lang="en-US" sz="2400">
              <a:solidFill>
                <a:schemeClr val="bg1"/>
              </a:solidFill>
            </a:endParaRPr>
          </a:p>
          <a:p>
            <a:pPr marL="0" indent="0">
              <a:buNone/>
            </a:pPr>
            <a:r>
              <a:rPr lang="en-US" sz="2400">
                <a:solidFill>
                  <a:schemeClr val="bg1"/>
                </a:solidFill>
              </a:rPr>
              <a:t>Therapists/family/friends may also help extremists recognize their own need for change</a:t>
            </a:r>
          </a:p>
          <a:p>
            <a:endParaRPr lang="en-US">
              <a:solidFill>
                <a:schemeClr val="bg1"/>
              </a:solidFill>
            </a:endParaRPr>
          </a:p>
          <a:p>
            <a:endParaRPr lang="en-US" sz="2400"/>
          </a:p>
        </p:txBody>
      </p:sp>
      <p:sp>
        <p:nvSpPr>
          <p:cNvPr id="15" name="Slide Number Placeholder 14">
            <a:extLst>
              <a:ext uri="{FF2B5EF4-FFF2-40B4-BE49-F238E27FC236}">
                <a16:creationId xmlns:a16="http://schemas.microsoft.com/office/drawing/2014/main" id="{2170F769-9A84-E546-8E17-65B2D122D956}"/>
              </a:ext>
            </a:extLst>
          </p:cNvPr>
          <p:cNvSpPr>
            <a:spLocks noGrp="1"/>
          </p:cNvSpPr>
          <p:nvPr>
            <p:ph type="sldNum" sz="quarter" idx="12"/>
          </p:nvPr>
        </p:nvSpPr>
        <p:spPr/>
        <p:txBody>
          <a:bodyPr/>
          <a:lstStyle/>
          <a:p>
            <a:fld id="{2D353DAF-B8F6-AF49-88EC-52D105AD3680}" type="slidenum">
              <a:rPr lang="en-US" smtClean="0"/>
              <a:t>14</a:t>
            </a:fld>
            <a:endParaRPr lang="en-US"/>
          </a:p>
        </p:txBody>
      </p:sp>
      <p:pic>
        <p:nvPicPr>
          <p:cNvPr id="14" name="Picture 13" descr="A sign on a pole&#10;&#10;Description automatically generated with low confidence">
            <a:extLst>
              <a:ext uri="{FF2B5EF4-FFF2-40B4-BE49-F238E27FC236}">
                <a16:creationId xmlns:a16="http://schemas.microsoft.com/office/drawing/2014/main" id="{0479AF25-B5C9-154E-8E72-D68DB9D026C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416974" y="1075861"/>
            <a:ext cx="6541119" cy="4905839"/>
          </a:xfrm>
          <a:prstGeom prst="rect">
            <a:avLst/>
          </a:prstGeom>
        </p:spPr>
      </p:pic>
      <p:sp>
        <p:nvSpPr>
          <p:cNvPr id="16" name="TextBox 15">
            <a:extLst>
              <a:ext uri="{FF2B5EF4-FFF2-40B4-BE49-F238E27FC236}">
                <a16:creationId xmlns:a16="http://schemas.microsoft.com/office/drawing/2014/main" id="{8D0C5843-CDA7-B74A-8C99-B9932BB70E51}"/>
              </a:ext>
            </a:extLst>
          </p:cNvPr>
          <p:cNvSpPr txBox="1"/>
          <p:nvPr/>
        </p:nvSpPr>
        <p:spPr>
          <a:xfrm>
            <a:off x="5416974" y="5967240"/>
            <a:ext cx="3303226" cy="230832"/>
          </a:xfrm>
          <a:prstGeom prst="rect">
            <a:avLst/>
          </a:prstGeom>
          <a:noFill/>
        </p:spPr>
        <p:txBody>
          <a:bodyPr wrap="square" rtlCol="0">
            <a:spAutoFit/>
          </a:bodyPr>
          <a:lstStyle/>
          <a:p>
            <a:r>
              <a:rPr lang="en-US" sz="900">
                <a:hlinkClick r:id="rId6" tooltip="http://www.walkingoncustard.com/how-to-change-your-life-with-one-small-move/"/>
              </a:rPr>
              <a:t>This Photo</a:t>
            </a:r>
            <a:r>
              <a:rPr lang="en-US" sz="900"/>
              <a:t> by Unknown Author is licensed under </a:t>
            </a:r>
            <a:r>
              <a:rPr lang="en-US" sz="900">
                <a:hlinkClick r:id="rId7" tooltip="https://creativecommons.org/licenses/by/3.0/"/>
              </a:rPr>
              <a:t>CC BY</a:t>
            </a:r>
            <a:endParaRPr lang="en-US" sz="900"/>
          </a:p>
        </p:txBody>
      </p:sp>
    </p:spTree>
    <p:extLst>
      <p:ext uri="{BB962C8B-B14F-4D97-AF65-F5344CB8AC3E}">
        <p14:creationId xmlns:p14="http://schemas.microsoft.com/office/powerpoint/2010/main" val="2402067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50F16E-25E0-0245-BE9F-1B2316D7571C}"/>
              </a:ext>
            </a:extLst>
          </p:cNvPr>
          <p:cNvPicPr>
            <a:picLocks noChangeAspect="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982" y="-36576"/>
            <a:ext cx="12185018" cy="7013638"/>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42353" y="-122301"/>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1560153" y="219446"/>
            <a:ext cx="9113713"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Deradicalization: Continuous Care</a:t>
            </a:r>
          </a:p>
        </p:txBody>
      </p:sp>
      <p:sp>
        <p:nvSpPr>
          <p:cNvPr id="3" name="Content Placeholder 2">
            <a:extLst>
              <a:ext uri="{FF2B5EF4-FFF2-40B4-BE49-F238E27FC236}">
                <a16:creationId xmlns:a16="http://schemas.microsoft.com/office/drawing/2014/main" id="{BB2A792F-CE1B-4539-B9A3-C1E6749DFFD6}"/>
              </a:ext>
            </a:extLst>
          </p:cNvPr>
          <p:cNvSpPr>
            <a:spLocks noGrp="1"/>
          </p:cNvSpPr>
          <p:nvPr>
            <p:ph idx="1"/>
          </p:nvPr>
        </p:nvSpPr>
        <p:spPr>
          <a:xfrm>
            <a:off x="78921" y="1720242"/>
            <a:ext cx="5294533" cy="3836412"/>
          </a:xfrm>
        </p:spPr>
        <p:txBody>
          <a:bodyPr>
            <a:normAutofit/>
          </a:bodyPr>
          <a:lstStyle/>
          <a:p>
            <a:pPr marL="0" indent="0">
              <a:buNone/>
            </a:pPr>
            <a:r>
              <a:rPr lang="en-US" sz="2400">
                <a:solidFill>
                  <a:schemeClr val="bg1"/>
                </a:solidFill>
              </a:rPr>
              <a:t>Substance use disorders often demand continuous care</a:t>
            </a:r>
          </a:p>
          <a:p>
            <a:endParaRPr lang="en-US" sz="2400">
              <a:solidFill>
                <a:schemeClr val="bg1"/>
              </a:solidFill>
            </a:endParaRPr>
          </a:p>
          <a:p>
            <a:pPr marL="0" indent="0">
              <a:buNone/>
            </a:pPr>
            <a:r>
              <a:rPr lang="en-US" sz="2400">
                <a:solidFill>
                  <a:schemeClr val="bg1"/>
                </a:solidFill>
              </a:rPr>
              <a:t>May former extremists also need continuing care lest they relapse to hate  </a:t>
            </a:r>
          </a:p>
          <a:p>
            <a:pPr marL="0" indent="0">
              <a:buNone/>
            </a:pPr>
            <a:endParaRPr lang="en-US" sz="2400">
              <a:solidFill>
                <a:schemeClr val="bg1"/>
              </a:solidFill>
            </a:endParaRPr>
          </a:p>
          <a:p>
            <a:pPr marL="0" indent="0">
              <a:buNone/>
            </a:pPr>
            <a:r>
              <a:rPr lang="en-US" sz="2400">
                <a:solidFill>
                  <a:schemeClr val="bg1"/>
                </a:solidFill>
              </a:rPr>
              <a:t>And they likewise need long-term support from family and friends and a network of like-minded individuals</a:t>
            </a:r>
          </a:p>
          <a:p>
            <a:endParaRPr lang="en-US">
              <a:solidFill>
                <a:schemeClr val="bg1"/>
              </a:solidFill>
            </a:endParaRPr>
          </a:p>
          <a:p>
            <a:endParaRPr lang="en-US" sz="2400"/>
          </a:p>
        </p:txBody>
      </p:sp>
      <p:sp>
        <p:nvSpPr>
          <p:cNvPr id="15" name="Slide Number Placeholder 14">
            <a:extLst>
              <a:ext uri="{FF2B5EF4-FFF2-40B4-BE49-F238E27FC236}">
                <a16:creationId xmlns:a16="http://schemas.microsoft.com/office/drawing/2014/main" id="{2170F769-9A84-E546-8E17-65B2D122D956}"/>
              </a:ext>
            </a:extLst>
          </p:cNvPr>
          <p:cNvSpPr>
            <a:spLocks noGrp="1"/>
          </p:cNvSpPr>
          <p:nvPr>
            <p:ph type="sldNum" sz="quarter" idx="12"/>
          </p:nvPr>
        </p:nvSpPr>
        <p:spPr/>
        <p:txBody>
          <a:bodyPr/>
          <a:lstStyle/>
          <a:p>
            <a:fld id="{2D353DAF-B8F6-AF49-88EC-52D105AD3680}" type="slidenum">
              <a:rPr lang="en-US" smtClean="0"/>
              <a:t>15</a:t>
            </a:fld>
            <a:endParaRPr lang="en-US"/>
          </a:p>
        </p:txBody>
      </p:sp>
      <p:pic>
        <p:nvPicPr>
          <p:cNvPr id="4" name="Picture 3" descr="A picture containing text, blackboard&#10;&#10;Description automatically generated">
            <a:extLst>
              <a:ext uri="{FF2B5EF4-FFF2-40B4-BE49-F238E27FC236}">
                <a16:creationId xmlns:a16="http://schemas.microsoft.com/office/drawing/2014/main" id="{5BA9663B-E3DC-4542-B244-900B2C7D1AD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457825" y="1331565"/>
            <a:ext cx="6305550" cy="4455922"/>
          </a:xfrm>
          <a:prstGeom prst="rect">
            <a:avLst/>
          </a:prstGeom>
        </p:spPr>
      </p:pic>
      <p:sp>
        <p:nvSpPr>
          <p:cNvPr id="7" name="TextBox 6">
            <a:extLst>
              <a:ext uri="{FF2B5EF4-FFF2-40B4-BE49-F238E27FC236}">
                <a16:creationId xmlns:a16="http://schemas.microsoft.com/office/drawing/2014/main" id="{09F9D24C-5D99-DF46-A355-0D6079A779C8}"/>
              </a:ext>
            </a:extLst>
          </p:cNvPr>
          <p:cNvSpPr txBox="1"/>
          <p:nvPr/>
        </p:nvSpPr>
        <p:spPr>
          <a:xfrm>
            <a:off x="5411597" y="5757796"/>
            <a:ext cx="6305550" cy="230832"/>
          </a:xfrm>
          <a:prstGeom prst="rect">
            <a:avLst/>
          </a:prstGeom>
          <a:noFill/>
        </p:spPr>
        <p:txBody>
          <a:bodyPr wrap="square" rtlCol="0">
            <a:spAutoFit/>
          </a:bodyPr>
          <a:lstStyle/>
          <a:p>
            <a:r>
              <a:rPr lang="en-US" sz="900">
                <a:hlinkClick r:id="rId6" tooltip="https://people-equation.com/how-do-leaders-create-continuous-improvement/"/>
              </a:rPr>
              <a:t>This Photo</a:t>
            </a:r>
            <a:r>
              <a:rPr lang="en-US" sz="900"/>
              <a:t> by Unknown Author is licensed under </a:t>
            </a:r>
            <a:r>
              <a:rPr lang="en-US" sz="900">
                <a:hlinkClick r:id="rId7" tooltip="https://creativecommons.org/licenses/by-nc-nd/3.0/"/>
              </a:rPr>
              <a:t>CC BY-NC-ND</a:t>
            </a:r>
            <a:endParaRPr lang="en-US" sz="900"/>
          </a:p>
        </p:txBody>
      </p:sp>
    </p:spTree>
    <p:extLst>
      <p:ext uri="{BB962C8B-B14F-4D97-AF65-F5344CB8AC3E}">
        <p14:creationId xmlns:p14="http://schemas.microsoft.com/office/powerpoint/2010/main" val="3199154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50F16E-25E0-0245-BE9F-1B2316D7571C}"/>
              </a:ext>
            </a:extLst>
          </p:cNvPr>
          <p:cNvPicPr>
            <a:picLocks noChangeAspect="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982" y="-36576"/>
            <a:ext cx="12185018" cy="7013638"/>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46228" y="-122301"/>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1222078" y="219446"/>
            <a:ext cx="9789861"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Deradicalization: Radical forgiveness</a:t>
            </a:r>
          </a:p>
        </p:txBody>
      </p:sp>
      <p:sp>
        <p:nvSpPr>
          <p:cNvPr id="3" name="Content Placeholder 2">
            <a:extLst>
              <a:ext uri="{FF2B5EF4-FFF2-40B4-BE49-F238E27FC236}">
                <a16:creationId xmlns:a16="http://schemas.microsoft.com/office/drawing/2014/main" id="{BB2A792F-CE1B-4539-B9A3-C1E6749DFFD6}"/>
              </a:ext>
            </a:extLst>
          </p:cNvPr>
          <p:cNvSpPr>
            <a:spLocks noGrp="1"/>
          </p:cNvSpPr>
          <p:nvPr>
            <p:ph idx="1"/>
          </p:nvPr>
        </p:nvSpPr>
        <p:spPr>
          <a:xfrm>
            <a:off x="190500" y="1537133"/>
            <a:ext cx="5558050" cy="4209415"/>
          </a:xfrm>
        </p:spPr>
        <p:txBody>
          <a:bodyPr>
            <a:normAutofit/>
          </a:bodyPr>
          <a:lstStyle/>
          <a:p>
            <a:pPr marL="0" indent="0">
              <a:buNone/>
            </a:pPr>
            <a:r>
              <a:rPr lang="en-US">
                <a:solidFill>
                  <a:schemeClr val="bg1"/>
                </a:solidFill>
              </a:rPr>
              <a:t>Putative approaches that stigmatize marginalize those with substance use disorders / extremism often backfire</a:t>
            </a:r>
          </a:p>
          <a:p>
            <a:endParaRPr lang="en-US">
              <a:solidFill>
                <a:schemeClr val="bg1"/>
              </a:solidFill>
            </a:endParaRPr>
          </a:p>
          <a:p>
            <a:endParaRPr lang="en-US">
              <a:solidFill>
                <a:schemeClr val="bg1"/>
              </a:solidFill>
            </a:endParaRPr>
          </a:p>
          <a:p>
            <a:pPr marL="0" indent="0">
              <a:buNone/>
            </a:pPr>
            <a:r>
              <a:rPr lang="en-US">
                <a:solidFill>
                  <a:schemeClr val="bg1"/>
                </a:solidFill>
              </a:rPr>
              <a:t>Instead, lets address these persistent and recalcitrant problems through community centeredness, harm reduction and radical forgiveness</a:t>
            </a:r>
          </a:p>
          <a:p>
            <a:endParaRPr lang="en-US">
              <a:solidFill>
                <a:schemeClr val="bg1"/>
              </a:solidFill>
            </a:endParaRPr>
          </a:p>
          <a:p>
            <a:endParaRPr lang="en-US"/>
          </a:p>
        </p:txBody>
      </p:sp>
      <p:sp>
        <p:nvSpPr>
          <p:cNvPr id="15" name="Slide Number Placeholder 14">
            <a:extLst>
              <a:ext uri="{FF2B5EF4-FFF2-40B4-BE49-F238E27FC236}">
                <a16:creationId xmlns:a16="http://schemas.microsoft.com/office/drawing/2014/main" id="{2170F769-9A84-E546-8E17-65B2D122D956}"/>
              </a:ext>
            </a:extLst>
          </p:cNvPr>
          <p:cNvSpPr>
            <a:spLocks noGrp="1"/>
          </p:cNvSpPr>
          <p:nvPr>
            <p:ph type="sldNum" sz="quarter" idx="12"/>
          </p:nvPr>
        </p:nvSpPr>
        <p:spPr/>
        <p:txBody>
          <a:bodyPr/>
          <a:lstStyle/>
          <a:p>
            <a:fld id="{2D353DAF-B8F6-AF49-88EC-52D105AD3680}" type="slidenum">
              <a:rPr lang="en-US" smtClean="0"/>
              <a:t>16</a:t>
            </a:fld>
            <a:endParaRPr lang="en-US"/>
          </a:p>
        </p:txBody>
      </p:sp>
      <p:pic>
        <p:nvPicPr>
          <p:cNvPr id="14" name="Picture 13" descr="A person and a child holding a teddy bear&#10;&#10;Description automatically generated with low confidence">
            <a:extLst>
              <a:ext uri="{FF2B5EF4-FFF2-40B4-BE49-F238E27FC236}">
                <a16:creationId xmlns:a16="http://schemas.microsoft.com/office/drawing/2014/main" id="{0A53B9D3-03DF-794B-A2B4-C8F6D13C649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78045" y="1594580"/>
            <a:ext cx="5923455" cy="3948970"/>
          </a:xfrm>
          <a:prstGeom prst="rect">
            <a:avLst/>
          </a:prstGeom>
        </p:spPr>
      </p:pic>
    </p:spTree>
    <p:extLst>
      <p:ext uri="{BB962C8B-B14F-4D97-AF65-F5344CB8AC3E}">
        <p14:creationId xmlns:p14="http://schemas.microsoft.com/office/powerpoint/2010/main" val="3365153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17183B1-F3F4-6741-B4FC-DFD2967DF9F8}"/>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49192" y="-58622"/>
            <a:ext cx="12357050" cy="1783598"/>
          </a:xfrm>
          <a:prstGeom prst="rect">
            <a:avLst/>
          </a:prstGeom>
        </p:spPr>
      </p:pic>
      <p:pic>
        <p:nvPicPr>
          <p:cNvPr id="3" name="Picture 2">
            <a:extLst>
              <a:ext uri="{FF2B5EF4-FFF2-40B4-BE49-F238E27FC236}">
                <a16:creationId xmlns:a16="http://schemas.microsoft.com/office/drawing/2014/main" id="{C3EA55E5-8724-764E-A52A-12EECF8BFE81}"/>
              </a:ext>
            </a:extLst>
          </p:cNvPr>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35179" y="1769743"/>
            <a:ext cx="12384714" cy="5167451"/>
          </a:xfrm>
          <a:prstGeom prst="rect">
            <a:avLst/>
          </a:prstGeom>
        </p:spPr>
      </p:pic>
      <p:sp>
        <p:nvSpPr>
          <p:cNvPr id="26" name="Rectangle 25">
            <a:extLst>
              <a:ext uri="{FF2B5EF4-FFF2-40B4-BE49-F238E27FC236}">
                <a16:creationId xmlns:a16="http://schemas.microsoft.com/office/drawing/2014/main" id="{E1FE6335-877D-4B4A-A2B2-9D55C7F0E8E6}"/>
              </a:ext>
            </a:extLst>
          </p:cNvPr>
          <p:cNvSpPr/>
          <p:nvPr/>
        </p:nvSpPr>
        <p:spPr>
          <a:xfrm>
            <a:off x="-29993" y="1734880"/>
            <a:ext cx="12337852" cy="1307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DDAA0B8-CAA6-FC46-B28F-93FCF268C8C8}"/>
              </a:ext>
            </a:extLst>
          </p:cNvPr>
          <p:cNvPicPr>
            <a:picLocks noChangeAspect="1"/>
          </p:cNvPicPr>
          <p:nvPr/>
        </p:nvPicPr>
        <p:blipFill rotWithShape="1">
          <a:blip r:embed="rId5" cstate="email">
            <a:alphaModFix amt="20000"/>
            <a:extLst>
              <a:ext uri="{28A0092B-C50C-407E-A947-70E740481C1C}">
                <a14:useLocalDpi xmlns:a14="http://schemas.microsoft.com/office/drawing/2010/main"/>
              </a:ext>
            </a:extLst>
          </a:blip>
          <a:srcRect/>
          <a:stretch/>
        </p:blipFill>
        <p:spPr>
          <a:xfrm>
            <a:off x="-58324" y="0"/>
            <a:ext cx="12250324" cy="7038542"/>
          </a:xfrm>
          <a:prstGeom prst="rect">
            <a:avLst/>
          </a:prstGeom>
        </p:spPr>
      </p:pic>
      <p:sp>
        <p:nvSpPr>
          <p:cNvPr id="71" name="Rectangle 70">
            <a:extLst>
              <a:ext uri="{FF2B5EF4-FFF2-40B4-BE49-F238E27FC236}">
                <a16:creationId xmlns:a16="http://schemas.microsoft.com/office/drawing/2014/main" id="{8EDA20B8-D806-AD49-91DA-17D6CCA50927}"/>
              </a:ext>
            </a:extLst>
          </p:cNvPr>
          <p:cNvSpPr/>
          <p:nvPr/>
        </p:nvSpPr>
        <p:spPr>
          <a:xfrm>
            <a:off x="8375450" y="6144654"/>
            <a:ext cx="3770322" cy="27860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F7CE"/>
              </a:solidFill>
            </a:endParaRPr>
          </a:p>
        </p:txBody>
      </p:sp>
      <p:sp>
        <p:nvSpPr>
          <p:cNvPr id="75" name="Rectangle 74">
            <a:extLst>
              <a:ext uri="{FF2B5EF4-FFF2-40B4-BE49-F238E27FC236}">
                <a16:creationId xmlns:a16="http://schemas.microsoft.com/office/drawing/2014/main" id="{6CC764D5-1C79-4B41-9470-BB1B5F8DB8B9}"/>
              </a:ext>
            </a:extLst>
          </p:cNvPr>
          <p:cNvSpPr/>
          <p:nvPr/>
        </p:nvSpPr>
        <p:spPr>
          <a:xfrm>
            <a:off x="-68242" y="1702701"/>
            <a:ext cx="12260242" cy="31375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18" name="TextBox 17">
            <a:extLst>
              <a:ext uri="{FF2B5EF4-FFF2-40B4-BE49-F238E27FC236}">
                <a16:creationId xmlns:a16="http://schemas.microsoft.com/office/drawing/2014/main" id="{05AA73FB-DDF7-4440-8506-6D1E3C0FBAD2}"/>
              </a:ext>
            </a:extLst>
          </p:cNvPr>
          <p:cNvSpPr txBox="1"/>
          <p:nvPr/>
        </p:nvSpPr>
        <p:spPr>
          <a:xfrm>
            <a:off x="-388854" y="1410069"/>
            <a:ext cx="12626574" cy="784830"/>
          </a:xfrm>
          <a:prstGeom prst="rect">
            <a:avLst/>
          </a:prstGeom>
          <a:noFill/>
          <a:effectLst>
            <a:outerShdw blurRad="50800" dist="38100" dir="5400000" algn="t" rotWithShape="0">
              <a:prstClr val="black">
                <a:alpha val="40000"/>
              </a:prstClr>
            </a:outerShdw>
          </a:effectLst>
        </p:spPr>
        <p:txBody>
          <a:bodyPr wrap="square" tIns="0" rtlCol="0">
            <a:spAutoFit/>
          </a:bodyPr>
          <a:lstStyle/>
          <a:p>
            <a:pPr algn="ctr"/>
            <a:r>
              <a:rPr lang="en-US" sz="4800" b="1" spc="300">
                <a:solidFill>
                  <a:schemeClr val="bg1"/>
                </a:solidFill>
                <a:latin typeface="Times New Roman" panose="02020603050405020304" pitchFamily="18" charset="0"/>
                <a:cs typeface="Times New Roman" panose="02020603050405020304" pitchFamily="18" charset="0"/>
              </a:rPr>
              <a:t>QUESTIONS &amp; DISCUSSIO</a:t>
            </a:r>
          </a:p>
        </p:txBody>
      </p:sp>
      <p:pic>
        <p:nvPicPr>
          <p:cNvPr id="48" name="Picture 47">
            <a:extLst>
              <a:ext uri="{FF2B5EF4-FFF2-40B4-BE49-F238E27FC236}">
                <a16:creationId xmlns:a16="http://schemas.microsoft.com/office/drawing/2014/main" id="{574E0CD9-F49E-5043-A871-2055E90FEE48}"/>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2721" y="291479"/>
            <a:ext cx="911437" cy="847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 name="TextBox 57">
            <a:extLst>
              <a:ext uri="{FF2B5EF4-FFF2-40B4-BE49-F238E27FC236}">
                <a16:creationId xmlns:a16="http://schemas.microsoft.com/office/drawing/2014/main" id="{5F16CE6B-4CEB-9E4E-9CFA-E375A11DC52E}"/>
              </a:ext>
            </a:extLst>
          </p:cNvPr>
          <p:cNvSpPr txBox="1"/>
          <p:nvPr/>
        </p:nvSpPr>
        <p:spPr>
          <a:xfrm rot="20923590">
            <a:off x="9972485" y="1456955"/>
            <a:ext cx="868401" cy="83099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4800" b="1" spc="600">
                <a:solidFill>
                  <a:schemeClr val="bg1"/>
                </a:solidFill>
                <a:latin typeface="Times New Roman" panose="02020603050405020304" pitchFamily="18" charset="0"/>
                <a:cs typeface="Times New Roman" panose="02020603050405020304" pitchFamily="18" charset="0"/>
              </a:rPr>
              <a:t>N</a:t>
            </a:r>
            <a:endParaRPr lang="en-US" sz="4800">
              <a:solidFill>
                <a:schemeClr val="bg1"/>
              </a:solidFill>
            </a:endParaRPr>
          </a:p>
        </p:txBody>
      </p:sp>
      <p:sp>
        <p:nvSpPr>
          <p:cNvPr id="27" name="Rectangle 26">
            <a:extLst>
              <a:ext uri="{FF2B5EF4-FFF2-40B4-BE49-F238E27FC236}">
                <a16:creationId xmlns:a16="http://schemas.microsoft.com/office/drawing/2014/main" id="{79965044-FA38-0E43-B317-134E82BCDACD}"/>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9B434AB-536C-A04F-A5C1-BFEBBBCB4973}"/>
              </a:ext>
            </a:extLst>
          </p:cNvPr>
          <p:cNvSpPr txBox="1"/>
          <p:nvPr/>
        </p:nvSpPr>
        <p:spPr>
          <a:xfrm>
            <a:off x="9183711" y="5984247"/>
            <a:ext cx="1730025" cy="523220"/>
          </a:xfrm>
          <a:prstGeom prst="rect">
            <a:avLst/>
          </a:prstGeom>
          <a:noFill/>
        </p:spPr>
        <p:txBody>
          <a:bodyPr wrap="none" rtlCol="0">
            <a:spAutoFit/>
          </a:bodyPr>
          <a:lstStyle/>
          <a:p>
            <a:r>
              <a:rPr lang="en-US" sz="2800">
                <a:solidFill>
                  <a:schemeClr val="bg1"/>
                </a:solidFill>
                <a:latin typeface="Franklin Gothic Book" panose="020B0503020102020204" pitchFamily="34" charset="0"/>
              </a:rPr>
              <a:t>Thank you</a:t>
            </a:r>
          </a:p>
        </p:txBody>
      </p:sp>
      <p:pic>
        <p:nvPicPr>
          <p:cNvPr id="25" name="Picture 24">
            <a:extLst>
              <a:ext uri="{FF2B5EF4-FFF2-40B4-BE49-F238E27FC236}">
                <a16:creationId xmlns:a16="http://schemas.microsoft.com/office/drawing/2014/main" id="{133C4413-CA0F-5C4A-A6A3-43E5AD19072D}"/>
              </a:ext>
            </a:extLst>
          </p:cNvPr>
          <p:cNvPicPr>
            <a:picLocks noChangeAspect="1"/>
          </p:cNvPicPr>
          <p:nvPr/>
        </p:nvPicPr>
        <p:blipFill rotWithShape="1">
          <a:blip r:embed="rId7" cstate="email">
            <a:duotone>
              <a:prstClr val="black"/>
              <a:schemeClr val="accent2">
                <a:tint val="45000"/>
                <a:satMod val="400000"/>
              </a:schemeClr>
            </a:duotone>
            <a:extLst>
              <a:ext uri="{BEBA8EAE-BF5A-486C-A8C5-ECC9F3942E4B}">
                <a14:imgProps xmlns:a14="http://schemas.microsoft.com/office/drawing/2010/main">
                  <a14:imgLayer r:embed="rId8">
                    <a14:imgEffect>
                      <a14:backgroundRemoval t="5984" b="89978" l="9978" r="89967">
                        <a14:foregroundMark x1="38889" y1="10546" x2="41996" y2="5984"/>
                        <a14:foregroundMark x1="41996" y1="5984" x2="44974" y2="8751"/>
                      </a14:backgroundRemoval>
                    </a14:imgEffect>
                  </a14:imgLayer>
                </a14:imgProps>
              </a:ext>
              <a:ext uri="{28A0092B-C50C-407E-A947-70E740481C1C}">
                <a14:useLocalDpi xmlns:a14="http://schemas.microsoft.com/office/drawing/2010/main"/>
              </a:ext>
            </a:extLst>
          </a:blip>
          <a:srcRect/>
          <a:stretch/>
        </p:blipFill>
        <p:spPr>
          <a:xfrm>
            <a:off x="-58982" y="1621916"/>
            <a:ext cx="12384713" cy="6082371"/>
          </a:xfrm>
          <a:prstGeom prst="rect">
            <a:avLst/>
          </a:prstGeom>
        </p:spPr>
      </p:pic>
    </p:spTree>
    <p:extLst>
      <p:ext uri="{BB962C8B-B14F-4D97-AF65-F5344CB8AC3E}">
        <p14:creationId xmlns:p14="http://schemas.microsoft.com/office/powerpoint/2010/main" val="2254175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FB981E5-2C87-BB43-B151-8D3FB6F1415A}"/>
              </a:ext>
            </a:extLst>
          </p:cNvPr>
          <p:cNvGrpSpPr/>
          <p:nvPr/>
        </p:nvGrpSpPr>
        <p:grpSpPr>
          <a:xfrm>
            <a:off x="-223274" y="0"/>
            <a:ext cx="12369046" cy="7029452"/>
            <a:chOff x="-113267" y="-42865"/>
            <a:chExt cx="12369046" cy="7029452"/>
          </a:xfrm>
        </p:grpSpPr>
        <p:pic>
          <p:nvPicPr>
            <p:cNvPr id="38" name="Picture 37" descr="A crowd of people at a concert&#10;&#10;Description automatically generated with medium confidence">
              <a:extLst>
                <a:ext uri="{FF2B5EF4-FFF2-40B4-BE49-F238E27FC236}">
                  <a16:creationId xmlns:a16="http://schemas.microsoft.com/office/drawing/2014/main" id="{45FD5125-E095-EB4F-A376-79AFD379E792}"/>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113267" y="-42865"/>
              <a:ext cx="12348131" cy="7029451"/>
            </a:xfrm>
            <a:prstGeom prst="rect">
              <a:avLst/>
            </a:prstGeom>
          </p:spPr>
        </p:pic>
        <p:pic>
          <p:nvPicPr>
            <p:cNvPr id="5" name="Picture 4">
              <a:extLst>
                <a:ext uri="{FF2B5EF4-FFF2-40B4-BE49-F238E27FC236}">
                  <a16:creationId xmlns:a16="http://schemas.microsoft.com/office/drawing/2014/main" id="{9BD1938C-F5A8-C24F-97FD-E100A2D75842}"/>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a:stretch/>
          </p:blipFill>
          <p:spPr>
            <a:xfrm>
              <a:off x="-92352" y="-42863"/>
              <a:ext cx="12348131" cy="7029450"/>
            </a:xfrm>
            <a:prstGeom prst="rect">
              <a:avLst/>
            </a:prstGeom>
          </p:spPr>
        </p:pic>
        <p:sp>
          <p:nvSpPr>
            <p:cNvPr id="11" name="TextBox 10">
              <a:extLst>
                <a:ext uri="{FF2B5EF4-FFF2-40B4-BE49-F238E27FC236}">
                  <a16:creationId xmlns:a16="http://schemas.microsoft.com/office/drawing/2014/main" id="{53546BDF-8A69-2348-97B0-C6CECD2D7EFB}"/>
                </a:ext>
              </a:extLst>
            </p:cNvPr>
            <p:cNvSpPr txBox="1"/>
            <p:nvPr/>
          </p:nvSpPr>
          <p:spPr>
            <a:xfrm>
              <a:off x="1318469" y="219446"/>
              <a:ext cx="9555116"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Can One Be Addicted to Extremism?</a:t>
              </a:r>
            </a:p>
          </p:txBody>
        </p:sp>
        <p:sp>
          <p:nvSpPr>
            <p:cNvPr id="34" name="TextBox 33">
              <a:extLst>
                <a:ext uri="{FF2B5EF4-FFF2-40B4-BE49-F238E27FC236}">
                  <a16:creationId xmlns:a16="http://schemas.microsoft.com/office/drawing/2014/main" id="{BD686D87-00C9-844F-990F-892CFC055A58}"/>
                </a:ext>
              </a:extLst>
            </p:cNvPr>
            <p:cNvSpPr txBox="1"/>
            <p:nvPr/>
          </p:nvSpPr>
          <p:spPr>
            <a:xfrm>
              <a:off x="9084063" y="2995943"/>
              <a:ext cx="184731" cy="430887"/>
            </a:xfrm>
            <a:prstGeom prst="rect">
              <a:avLst/>
            </a:prstGeom>
            <a:noFill/>
          </p:spPr>
          <p:txBody>
            <a:bodyPr wrap="none" rtlCol="0">
              <a:spAutoFit/>
            </a:bodyPr>
            <a:lstStyle/>
            <a:p>
              <a:endParaRPr lang="en-US" sz="2200">
                <a:solidFill>
                  <a:srgbClr val="FBF7CE"/>
                </a:solidFill>
                <a:latin typeface="Franklin Gothic Book" panose="020B0503020102020204" pitchFamily="34" charset="0"/>
                <a:cs typeface="Times New Roman" panose="02020603050405020304" pitchFamily="18" charset="0"/>
              </a:endParaRPr>
            </a:p>
          </p:txBody>
        </p:sp>
      </p:grpSp>
      <p:sp>
        <p:nvSpPr>
          <p:cNvPr id="17" name="Rectangle 16">
            <a:extLst>
              <a:ext uri="{FF2B5EF4-FFF2-40B4-BE49-F238E27FC236}">
                <a16:creationId xmlns:a16="http://schemas.microsoft.com/office/drawing/2014/main" id="{2C30D8E4-F78A-534E-AF71-9ADFF1FC1D86}"/>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B3D1189-7E73-3945-AA56-0DA8082CB880}"/>
              </a:ext>
            </a:extLst>
          </p:cNvPr>
          <p:cNvSpPr>
            <a:spLocks noGrp="1"/>
          </p:cNvSpPr>
          <p:nvPr>
            <p:ph type="sldNum" sz="quarter" idx="12"/>
          </p:nvPr>
        </p:nvSpPr>
        <p:spPr/>
        <p:txBody>
          <a:bodyPr/>
          <a:lstStyle/>
          <a:p>
            <a:fld id="{2D353DAF-B8F6-AF49-88EC-52D105AD3680}" type="slidenum">
              <a:rPr lang="en-US" smtClean="0"/>
              <a:t>2</a:t>
            </a:fld>
            <a:endParaRPr lang="en-US"/>
          </a:p>
        </p:txBody>
      </p:sp>
      <p:pic>
        <p:nvPicPr>
          <p:cNvPr id="8" name="Content Placeholder 7" descr="A picture containing text, sign&#10;&#10;Description automatically generated">
            <a:extLst>
              <a:ext uri="{FF2B5EF4-FFF2-40B4-BE49-F238E27FC236}">
                <a16:creationId xmlns:a16="http://schemas.microsoft.com/office/drawing/2014/main" id="{8A05F897-9D4F-F544-90DA-5463F77EF213}"/>
              </a:ext>
            </a:extLst>
          </p:cNvPr>
          <p:cNvPicPr>
            <a:picLocks noGrp="1" noChangeAspect="1"/>
          </p:cNvPicPr>
          <p:nvPr>
            <p:ph idx="1"/>
          </p:nvPr>
        </p:nvPicPr>
        <p:blipFill>
          <a:blip r:embed="rId6"/>
          <a:stretch>
            <a:fillRect/>
          </a:stretch>
        </p:blipFill>
        <p:spPr>
          <a:xfrm>
            <a:off x="234530" y="1232506"/>
            <a:ext cx="2782743" cy="4014862"/>
          </a:xfrm>
        </p:spPr>
      </p:pic>
      <p:pic>
        <p:nvPicPr>
          <p:cNvPr id="12" name="Picture 11" descr="Text, letter&#10;&#10;Description automatically generated">
            <a:extLst>
              <a:ext uri="{FF2B5EF4-FFF2-40B4-BE49-F238E27FC236}">
                <a16:creationId xmlns:a16="http://schemas.microsoft.com/office/drawing/2014/main" id="{EA6DC32C-5360-C84A-BF00-9C0DA4D779C5}"/>
              </a:ext>
            </a:extLst>
          </p:cNvPr>
          <p:cNvPicPr>
            <a:picLocks noChangeAspect="1"/>
          </p:cNvPicPr>
          <p:nvPr/>
        </p:nvPicPr>
        <p:blipFill>
          <a:blip r:embed="rId7"/>
          <a:stretch>
            <a:fillRect/>
          </a:stretch>
        </p:blipFill>
        <p:spPr>
          <a:xfrm>
            <a:off x="4094275" y="1445987"/>
            <a:ext cx="2474118" cy="3597501"/>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9338FEE8-C908-EB4F-BA56-FCE0E95B20C2}"/>
              </a:ext>
            </a:extLst>
          </p:cNvPr>
          <p:cNvPicPr>
            <a:picLocks noChangeAspect="1"/>
          </p:cNvPicPr>
          <p:nvPr/>
        </p:nvPicPr>
        <p:blipFill>
          <a:blip r:embed="rId8"/>
          <a:stretch>
            <a:fillRect/>
          </a:stretch>
        </p:blipFill>
        <p:spPr>
          <a:xfrm>
            <a:off x="7632705" y="1712678"/>
            <a:ext cx="3084044" cy="3028260"/>
          </a:xfrm>
          <a:prstGeom prst="rect">
            <a:avLst/>
          </a:prstGeom>
        </p:spPr>
      </p:pic>
      <p:sp>
        <p:nvSpPr>
          <p:cNvPr id="19" name="Rounded Rectangle 18">
            <a:extLst>
              <a:ext uri="{FF2B5EF4-FFF2-40B4-BE49-F238E27FC236}">
                <a16:creationId xmlns:a16="http://schemas.microsoft.com/office/drawing/2014/main" id="{B43DBB4F-FDE1-B140-8EE4-62FB52D42F1D}"/>
              </a:ext>
            </a:extLst>
          </p:cNvPr>
          <p:cNvSpPr/>
          <p:nvPr/>
        </p:nvSpPr>
        <p:spPr>
          <a:xfrm>
            <a:off x="3281037" y="5412013"/>
            <a:ext cx="4929187" cy="1309462"/>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We review the various similarities between drug dependence and extremism and identify some potential lessons learned </a:t>
            </a:r>
          </a:p>
        </p:txBody>
      </p:sp>
    </p:spTree>
    <p:extLst>
      <p:ext uri="{BB962C8B-B14F-4D97-AF65-F5344CB8AC3E}">
        <p14:creationId xmlns:p14="http://schemas.microsoft.com/office/powerpoint/2010/main" val="1616540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FB981E5-2C87-BB43-B151-8D3FB6F1415A}"/>
              </a:ext>
            </a:extLst>
          </p:cNvPr>
          <p:cNvGrpSpPr/>
          <p:nvPr/>
        </p:nvGrpSpPr>
        <p:grpSpPr>
          <a:xfrm>
            <a:off x="-207334" y="0"/>
            <a:ext cx="12369046" cy="7029452"/>
            <a:chOff x="-113267" y="-42865"/>
            <a:chExt cx="12369046" cy="7029452"/>
          </a:xfrm>
        </p:grpSpPr>
        <p:pic>
          <p:nvPicPr>
            <p:cNvPr id="38" name="Picture 37" descr="A crowd of people at a concert&#10;&#10;Description automatically generated with medium confidence">
              <a:extLst>
                <a:ext uri="{FF2B5EF4-FFF2-40B4-BE49-F238E27FC236}">
                  <a16:creationId xmlns:a16="http://schemas.microsoft.com/office/drawing/2014/main" id="{45FD5125-E095-EB4F-A376-79AFD379E792}"/>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113267" y="-42865"/>
              <a:ext cx="12348131" cy="7029451"/>
            </a:xfrm>
            <a:prstGeom prst="rect">
              <a:avLst/>
            </a:prstGeom>
          </p:spPr>
        </p:pic>
        <p:pic>
          <p:nvPicPr>
            <p:cNvPr id="5" name="Picture 4">
              <a:extLst>
                <a:ext uri="{FF2B5EF4-FFF2-40B4-BE49-F238E27FC236}">
                  <a16:creationId xmlns:a16="http://schemas.microsoft.com/office/drawing/2014/main" id="{9BD1938C-F5A8-C24F-97FD-E100A2D75842}"/>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a:stretch/>
          </p:blipFill>
          <p:spPr>
            <a:xfrm>
              <a:off x="-92352" y="-42863"/>
              <a:ext cx="12348131" cy="7029450"/>
            </a:xfrm>
            <a:prstGeom prst="rect">
              <a:avLst/>
            </a:prstGeom>
          </p:spPr>
        </p:pic>
        <p:sp>
          <p:nvSpPr>
            <p:cNvPr id="11" name="TextBox 10">
              <a:extLst>
                <a:ext uri="{FF2B5EF4-FFF2-40B4-BE49-F238E27FC236}">
                  <a16:creationId xmlns:a16="http://schemas.microsoft.com/office/drawing/2014/main" id="{53546BDF-8A69-2348-97B0-C6CECD2D7EFB}"/>
                </a:ext>
              </a:extLst>
            </p:cNvPr>
            <p:cNvSpPr txBox="1"/>
            <p:nvPr/>
          </p:nvSpPr>
          <p:spPr>
            <a:xfrm>
              <a:off x="3735421" y="219446"/>
              <a:ext cx="4721165"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Conditioned Cues</a:t>
              </a:r>
            </a:p>
          </p:txBody>
        </p:sp>
        <p:sp>
          <p:nvSpPr>
            <p:cNvPr id="34" name="TextBox 33">
              <a:extLst>
                <a:ext uri="{FF2B5EF4-FFF2-40B4-BE49-F238E27FC236}">
                  <a16:creationId xmlns:a16="http://schemas.microsoft.com/office/drawing/2014/main" id="{BD686D87-00C9-844F-990F-892CFC055A58}"/>
                </a:ext>
              </a:extLst>
            </p:cNvPr>
            <p:cNvSpPr txBox="1"/>
            <p:nvPr/>
          </p:nvSpPr>
          <p:spPr>
            <a:xfrm>
              <a:off x="9084063" y="2995943"/>
              <a:ext cx="184731" cy="430887"/>
            </a:xfrm>
            <a:prstGeom prst="rect">
              <a:avLst/>
            </a:prstGeom>
            <a:noFill/>
          </p:spPr>
          <p:txBody>
            <a:bodyPr wrap="none" rtlCol="0">
              <a:spAutoFit/>
            </a:bodyPr>
            <a:lstStyle/>
            <a:p>
              <a:endParaRPr lang="en-US" sz="2200">
                <a:solidFill>
                  <a:srgbClr val="FBF7CE"/>
                </a:solidFill>
                <a:latin typeface="Franklin Gothic Book" panose="020B0503020102020204" pitchFamily="34" charset="0"/>
                <a:cs typeface="Times New Roman" panose="02020603050405020304" pitchFamily="18" charset="0"/>
              </a:endParaRPr>
            </a:p>
          </p:txBody>
        </p:sp>
      </p:grpSp>
      <p:sp>
        <p:nvSpPr>
          <p:cNvPr id="17" name="Rectangle 16">
            <a:extLst>
              <a:ext uri="{FF2B5EF4-FFF2-40B4-BE49-F238E27FC236}">
                <a16:creationId xmlns:a16="http://schemas.microsoft.com/office/drawing/2014/main" id="{2C30D8E4-F78A-534E-AF71-9ADFF1FC1D86}"/>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B56D339-91E0-4DD9-92AE-F4794B1173E5}"/>
              </a:ext>
            </a:extLst>
          </p:cNvPr>
          <p:cNvSpPr>
            <a:spLocks noGrp="1"/>
          </p:cNvSpPr>
          <p:nvPr>
            <p:ph idx="1"/>
          </p:nvPr>
        </p:nvSpPr>
        <p:spPr>
          <a:xfrm>
            <a:off x="633046" y="2039815"/>
            <a:ext cx="8210917" cy="3951606"/>
          </a:xfrm>
        </p:spPr>
        <p:txBody>
          <a:bodyPr>
            <a:normAutofit/>
          </a:bodyPr>
          <a:lstStyle/>
          <a:p>
            <a:pPr marL="0" indent="0">
              <a:buNone/>
            </a:pPr>
            <a:r>
              <a:rPr lang="en-US">
                <a:solidFill>
                  <a:schemeClr val="bg1"/>
                </a:solidFill>
              </a:rPr>
              <a:t>Cues associated with drug self-administration can trigger cravings and relapse to drug use  </a:t>
            </a:r>
          </a:p>
          <a:p>
            <a:endParaRPr lang="en-US">
              <a:solidFill>
                <a:schemeClr val="bg1"/>
              </a:solidFill>
            </a:endParaRPr>
          </a:p>
          <a:p>
            <a:pPr marL="0" indent="0">
              <a:buNone/>
            </a:pPr>
            <a:r>
              <a:rPr lang="en-US">
                <a:solidFill>
                  <a:schemeClr val="bg1"/>
                </a:solidFill>
              </a:rPr>
              <a:t>Some reformed extremists also report that cues can lead to the reexperience of extremist ideology or re-engagement with extremist activities</a:t>
            </a:r>
          </a:p>
          <a:p>
            <a:endParaRPr lang="en-US">
              <a:solidFill>
                <a:schemeClr val="bg1"/>
              </a:solidFill>
            </a:endParaRPr>
          </a:p>
          <a:p>
            <a:endParaRPr lang="en-US">
              <a:solidFill>
                <a:schemeClr val="bg1"/>
              </a:solidFill>
            </a:endParaRPr>
          </a:p>
        </p:txBody>
      </p:sp>
      <p:sp>
        <p:nvSpPr>
          <p:cNvPr id="2" name="Slide Number Placeholder 1">
            <a:extLst>
              <a:ext uri="{FF2B5EF4-FFF2-40B4-BE49-F238E27FC236}">
                <a16:creationId xmlns:a16="http://schemas.microsoft.com/office/drawing/2014/main" id="{3B3D1189-7E73-3945-AA56-0DA8082CB880}"/>
              </a:ext>
            </a:extLst>
          </p:cNvPr>
          <p:cNvSpPr>
            <a:spLocks noGrp="1"/>
          </p:cNvSpPr>
          <p:nvPr>
            <p:ph type="sldNum" sz="quarter" idx="12"/>
          </p:nvPr>
        </p:nvSpPr>
        <p:spPr/>
        <p:txBody>
          <a:bodyPr/>
          <a:lstStyle/>
          <a:p>
            <a:fld id="{2D353DAF-B8F6-AF49-88EC-52D105AD3680}" type="slidenum">
              <a:rPr lang="en-US" smtClean="0"/>
              <a:t>3</a:t>
            </a:fld>
            <a:endParaRPr lang="en-US"/>
          </a:p>
        </p:txBody>
      </p:sp>
      <p:pic>
        <p:nvPicPr>
          <p:cNvPr id="10" name="Picture 9" descr="A person with a beard&#10;&#10;Description automatically generated with low confidence">
            <a:extLst>
              <a:ext uri="{FF2B5EF4-FFF2-40B4-BE49-F238E27FC236}">
                <a16:creationId xmlns:a16="http://schemas.microsoft.com/office/drawing/2014/main" id="{3B305E27-B9B9-994F-B6FC-0E69C53BCD1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412601" y="854115"/>
            <a:ext cx="3411374" cy="4873391"/>
          </a:xfrm>
          <a:prstGeom prst="rect">
            <a:avLst/>
          </a:prstGeom>
        </p:spPr>
      </p:pic>
      <p:sp>
        <p:nvSpPr>
          <p:cNvPr id="18" name="TextBox 17">
            <a:extLst>
              <a:ext uri="{FF2B5EF4-FFF2-40B4-BE49-F238E27FC236}">
                <a16:creationId xmlns:a16="http://schemas.microsoft.com/office/drawing/2014/main" id="{46C1F922-E0F5-0348-ACEB-3D26C6CCAE28}"/>
              </a:ext>
            </a:extLst>
          </p:cNvPr>
          <p:cNvSpPr txBox="1"/>
          <p:nvPr/>
        </p:nvSpPr>
        <p:spPr>
          <a:xfrm>
            <a:off x="9310352" y="5707977"/>
            <a:ext cx="2047234" cy="584775"/>
          </a:xfrm>
          <a:prstGeom prst="rect">
            <a:avLst/>
          </a:prstGeom>
          <a:noFill/>
        </p:spPr>
        <p:txBody>
          <a:bodyPr wrap="square">
            <a:spAutoFit/>
          </a:bodyPr>
          <a:lstStyle/>
          <a:p>
            <a:r>
              <a:rPr lang="en-US" sz="3200">
                <a:solidFill>
                  <a:schemeClr val="bg1"/>
                </a:solidFill>
              </a:rPr>
              <a:t>Ivan Pavlov </a:t>
            </a:r>
            <a:endParaRPr lang="en-US" sz="3200"/>
          </a:p>
        </p:txBody>
      </p:sp>
    </p:spTree>
    <p:extLst>
      <p:ext uri="{BB962C8B-B14F-4D97-AF65-F5344CB8AC3E}">
        <p14:creationId xmlns:p14="http://schemas.microsoft.com/office/powerpoint/2010/main" val="866997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black, outdoor object, white, dark&#10;&#10;Description automatically generated">
            <a:extLst>
              <a:ext uri="{FF2B5EF4-FFF2-40B4-BE49-F238E27FC236}">
                <a16:creationId xmlns:a16="http://schemas.microsoft.com/office/drawing/2014/main" id="{2B496C8B-97CD-564D-8ECD-8B1CA420D1E1}"/>
              </a:ext>
            </a:extLst>
          </p:cNvPr>
          <p:cNvPicPr>
            <a:picLocks noChangeAspect="1"/>
          </p:cNvPicPr>
          <p:nvPr/>
        </p:nvPicPr>
        <p:blipFill>
          <a:blip r:embed="rId3" cstate="email">
            <a:duotone>
              <a:prstClr val="black"/>
              <a:schemeClr val="accent2">
                <a:tint val="45000"/>
                <a:satMod val="400000"/>
              </a:scheme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78066" y="-85725"/>
            <a:ext cx="12348131" cy="7029450"/>
          </a:xfrm>
          <a:prstGeom prst="rect">
            <a:avLst/>
          </a:prstGeom>
        </p:spPr>
      </p:pic>
      <p:pic>
        <p:nvPicPr>
          <p:cNvPr id="5" name="Picture 4">
            <a:extLst>
              <a:ext uri="{FF2B5EF4-FFF2-40B4-BE49-F238E27FC236}">
                <a16:creationId xmlns:a16="http://schemas.microsoft.com/office/drawing/2014/main" id="{9BD1938C-F5A8-C24F-97FD-E100A2D75842}"/>
              </a:ext>
            </a:extLst>
          </p:cNvPr>
          <p:cNvPicPr>
            <a:picLocks noChangeAspect="1"/>
          </p:cNvPicPr>
          <p:nvPr/>
        </p:nvPicPr>
        <p:blipFill rotWithShape="1">
          <a:blip r:embed="rId5" cstate="email">
            <a:alphaModFix amt="35000"/>
            <a:extLst>
              <a:ext uri="{28A0092B-C50C-407E-A947-70E740481C1C}">
                <a14:useLocalDpi xmlns:a14="http://schemas.microsoft.com/office/drawing/2010/main"/>
              </a:ext>
            </a:extLst>
          </a:blip>
          <a:srcRect/>
          <a:stretch/>
        </p:blipFill>
        <p:spPr>
          <a:xfrm>
            <a:off x="0" y="-420094"/>
            <a:ext cx="12348131" cy="7029450"/>
          </a:xfrm>
          <a:prstGeom prst="rect">
            <a:avLst/>
          </a:prstGeom>
        </p:spPr>
      </p:pic>
      <p:sp>
        <p:nvSpPr>
          <p:cNvPr id="47" name="TextBox 46">
            <a:extLst>
              <a:ext uri="{FF2B5EF4-FFF2-40B4-BE49-F238E27FC236}">
                <a16:creationId xmlns:a16="http://schemas.microsoft.com/office/drawing/2014/main" id="{3D8D334D-71DB-7945-923C-1D1A675777CC}"/>
              </a:ext>
            </a:extLst>
          </p:cNvPr>
          <p:cNvSpPr txBox="1"/>
          <p:nvPr/>
        </p:nvSpPr>
        <p:spPr>
          <a:xfrm>
            <a:off x="2549171" y="219446"/>
            <a:ext cx="7093673"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Neurobiology of Vengeance</a:t>
            </a:r>
          </a:p>
        </p:txBody>
      </p:sp>
      <p:sp>
        <p:nvSpPr>
          <p:cNvPr id="25" name="Rectangle 24">
            <a:extLst>
              <a:ext uri="{FF2B5EF4-FFF2-40B4-BE49-F238E27FC236}">
                <a16:creationId xmlns:a16="http://schemas.microsoft.com/office/drawing/2014/main" id="{8BF3732B-7473-E446-87DC-D4EB3FE6272C}"/>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AB59FCAD-7500-460F-AE4A-E27C9AE322D6}"/>
              </a:ext>
            </a:extLst>
          </p:cNvPr>
          <p:cNvSpPr>
            <a:spLocks noGrp="1"/>
          </p:cNvSpPr>
          <p:nvPr>
            <p:ph idx="1"/>
          </p:nvPr>
        </p:nvSpPr>
        <p:spPr>
          <a:xfrm>
            <a:off x="94354" y="1869300"/>
            <a:ext cx="7115685" cy="4351338"/>
          </a:xfrm>
        </p:spPr>
        <p:txBody>
          <a:bodyPr>
            <a:normAutofit/>
          </a:bodyPr>
          <a:lstStyle/>
          <a:p>
            <a:pPr marL="0" indent="0">
              <a:buNone/>
            </a:pPr>
            <a:r>
              <a:rPr lang="en-US">
                <a:solidFill>
                  <a:schemeClr val="bg1"/>
                </a:solidFill>
              </a:rPr>
              <a:t>Dopaminergic pathways play a critical role in the reinforcement of psychoactive drugs such as cocaine or opiates</a:t>
            </a:r>
          </a:p>
          <a:p>
            <a:pPr marL="0" indent="0">
              <a:buNone/>
            </a:pPr>
            <a:endParaRPr lang="en-US">
              <a:solidFill>
                <a:schemeClr val="bg1"/>
              </a:solidFill>
            </a:endParaRPr>
          </a:p>
          <a:p>
            <a:pPr marL="0" indent="0">
              <a:buNone/>
            </a:pPr>
            <a:r>
              <a:rPr lang="en-US">
                <a:solidFill>
                  <a:schemeClr val="bg1"/>
                </a:solidFill>
              </a:rPr>
              <a:t>Research suggests that the desire for revenge in response to grievances activates the same reward pathways</a:t>
            </a:r>
          </a:p>
          <a:p>
            <a:pPr marL="0" indent="0">
              <a:buNone/>
            </a:pPr>
            <a:endParaRPr lang="en-US">
              <a:solidFill>
                <a:schemeClr val="bg1"/>
              </a:solidFill>
            </a:endParaRPr>
          </a:p>
          <a:p>
            <a:pPr marL="0" indent="0">
              <a:buNone/>
            </a:pPr>
            <a:endParaRPr lang="en-US">
              <a:solidFill>
                <a:schemeClr val="bg1"/>
              </a:solidFill>
            </a:endParaRPr>
          </a:p>
          <a:p>
            <a:endParaRPr lang="en-US">
              <a:solidFill>
                <a:schemeClr val="bg1"/>
              </a:solidFill>
            </a:endParaRPr>
          </a:p>
        </p:txBody>
      </p:sp>
      <p:sp>
        <p:nvSpPr>
          <p:cNvPr id="10" name="Slide Number Placeholder 9">
            <a:extLst>
              <a:ext uri="{FF2B5EF4-FFF2-40B4-BE49-F238E27FC236}">
                <a16:creationId xmlns:a16="http://schemas.microsoft.com/office/drawing/2014/main" id="{F7EBD531-B91E-3C45-9F3A-E607526EA639}"/>
              </a:ext>
            </a:extLst>
          </p:cNvPr>
          <p:cNvSpPr>
            <a:spLocks noGrp="1"/>
          </p:cNvSpPr>
          <p:nvPr>
            <p:ph type="sldNum" sz="quarter" idx="12"/>
          </p:nvPr>
        </p:nvSpPr>
        <p:spPr/>
        <p:txBody>
          <a:bodyPr/>
          <a:lstStyle/>
          <a:p>
            <a:fld id="{2D353DAF-B8F6-AF49-88EC-52D105AD3680}" type="slidenum">
              <a:rPr lang="en-US" smtClean="0"/>
              <a:t>4</a:t>
            </a:fld>
            <a:endParaRPr lang="en-US"/>
          </a:p>
        </p:txBody>
      </p:sp>
      <p:pic>
        <p:nvPicPr>
          <p:cNvPr id="7" name="Picture 6" descr="A picture containing light&#10;&#10;Description automatically generated">
            <a:extLst>
              <a:ext uri="{FF2B5EF4-FFF2-40B4-BE49-F238E27FC236}">
                <a16:creationId xmlns:a16="http://schemas.microsoft.com/office/drawing/2014/main" id="{920E6940-0729-6E4F-BA80-75E09A336D5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334332" y="1689354"/>
            <a:ext cx="4763314" cy="4499811"/>
          </a:xfrm>
          <a:prstGeom prst="rect">
            <a:avLst/>
          </a:prstGeom>
        </p:spPr>
      </p:pic>
      <p:sp>
        <p:nvSpPr>
          <p:cNvPr id="11" name="TextBox 10">
            <a:extLst>
              <a:ext uri="{FF2B5EF4-FFF2-40B4-BE49-F238E27FC236}">
                <a16:creationId xmlns:a16="http://schemas.microsoft.com/office/drawing/2014/main" id="{58491399-BCFF-4955-AFA5-D6B286E103AB}"/>
              </a:ext>
            </a:extLst>
          </p:cNvPr>
          <p:cNvSpPr txBox="1"/>
          <p:nvPr/>
        </p:nvSpPr>
        <p:spPr>
          <a:xfrm>
            <a:off x="7360912" y="6219825"/>
            <a:ext cx="3215929" cy="230832"/>
          </a:xfrm>
          <a:prstGeom prst="rect">
            <a:avLst/>
          </a:prstGeom>
          <a:noFill/>
        </p:spPr>
        <p:txBody>
          <a:bodyPr wrap="square" rtlCol="0">
            <a:spAutoFit/>
          </a:bodyPr>
          <a:lstStyle/>
          <a:p>
            <a:r>
              <a:rPr lang="en-US" sz="900">
                <a:solidFill>
                  <a:schemeClr val="bg1"/>
                </a:solidFill>
                <a:hlinkClick r:id="rId8" tooltip="https://www.peoplemattersglobal.com/news/work-culture/89-of-uk-employees-suffers-from-workplace-stress-23963">
                  <a:extLst>
                    <a:ext uri="{A12FA001-AC4F-418D-AE19-62706E023703}">
                      <ahyp:hlinkClr xmlns:ahyp="http://schemas.microsoft.com/office/drawing/2018/hyperlinkcolor" val="tx"/>
                    </a:ext>
                  </a:extLst>
                </a:hlinkClick>
              </a:rPr>
              <a:t>This Photo</a:t>
            </a:r>
            <a:r>
              <a:rPr lang="en-US" sz="900">
                <a:solidFill>
                  <a:schemeClr val="bg1"/>
                </a:solidFill>
              </a:rPr>
              <a:t> by Unknown Author is licensed under </a:t>
            </a:r>
            <a:r>
              <a:rPr lang="en-US" sz="900">
                <a:solidFill>
                  <a:schemeClr val="bg1"/>
                </a:solidFill>
                <a:hlinkClick r:id="rId9" tooltip="https://creativecommons.org/licenses/by-nc-sa/3.0/">
                  <a:extLst>
                    <a:ext uri="{A12FA001-AC4F-418D-AE19-62706E023703}">
                      <ahyp:hlinkClr xmlns:ahyp="http://schemas.microsoft.com/office/drawing/2018/hyperlinkcolor" val="tx"/>
                    </a:ext>
                  </a:extLst>
                </a:hlinkClick>
              </a:rPr>
              <a:t>CC BY-SA-NC</a:t>
            </a:r>
            <a:endParaRPr lang="en-US" sz="900">
              <a:solidFill>
                <a:schemeClr val="bg1"/>
              </a:solidFill>
            </a:endParaRPr>
          </a:p>
        </p:txBody>
      </p:sp>
    </p:spTree>
    <p:extLst>
      <p:ext uri="{BB962C8B-B14F-4D97-AF65-F5344CB8AC3E}">
        <p14:creationId xmlns:p14="http://schemas.microsoft.com/office/powerpoint/2010/main" val="3508359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5840C94-564D-0F4F-B727-59EC16BB61AA}"/>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25721" y="-9625"/>
            <a:ext cx="12236971" cy="6896500"/>
          </a:xfrm>
          <a:prstGeom prst="rect">
            <a:avLst/>
          </a:prstGeom>
        </p:spPr>
      </p:pic>
      <p:pic>
        <p:nvPicPr>
          <p:cNvPr id="10" name="Picture 9">
            <a:extLst>
              <a:ext uri="{FF2B5EF4-FFF2-40B4-BE49-F238E27FC236}">
                <a16:creationId xmlns:a16="http://schemas.microsoft.com/office/drawing/2014/main" id="{5D250802-6131-7342-9A46-C68791C46B61}"/>
              </a:ext>
            </a:extLst>
          </p:cNvPr>
          <p:cNvPicPr>
            <a:picLocks noChangeAspect="1"/>
          </p:cNvPicPr>
          <p:nvPr/>
        </p:nvPicPr>
        <p:blipFill rotWithShape="1">
          <a:blip r:embed="rId5" cstate="email">
            <a:alphaModFix amt="70000"/>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p:blipFill>
        <p:spPr>
          <a:xfrm>
            <a:off x="-25721" y="6323"/>
            <a:ext cx="12236971" cy="6959697"/>
          </a:xfrm>
          <a:prstGeom prst="rect">
            <a:avLst/>
          </a:prstGeom>
        </p:spPr>
      </p:pic>
      <p:sp>
        <p:nvSpPr>
          <p:cNvPr id="6" name="TextBox 5">
            <a:extLst>
              <a:ext uri="{FF2B5EF4-FFF2-40B4-BE49-F238E27FC236}">
                <a16:creationId xmlns:a16="http://schemas.microsoft.com/office/drawing/2014/main" id="{A4DF5BEF-81D9-C642-B4CB-FAC011CE5358}"/>
              </a:ext>
            </a:extLst>
          </p:cNvPr>
          <p:cNvSpPr txBox="1"/>
          <p:nvPr/>
        </p:nvSpPr>
        <p:spPr>
          <a:xfrm>
            <a:off x="2832784" y="219446"/>
            <a:ext cx="6526467"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Role of Stress in Relapse</a:t>
            </a:r>
          </a:p>
        </p:txBody>
      </p:sp>
      <p:sp>
        <p:nvSpPr>
          <p:cNvPr id="35" name="Rectangle 34">
            <a:extLst>
              <a:ext uri="{FF2B5EF4-FFF2-40B4-BE49-F238E27FC236}">
                <a16:creationId xmlns:a16="http://schemas.microsoft.com/office/drawing/2014/main" id="{E74FCCCC-C0B1-7D47-A7AE-406C1CDF8AC9}"/>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BF397A1-F41C-43C2-A063-D1B6CC829591}"/>
              </a:ext>
            </a:extLst>
          </p:cNvPr>
          <p:cNvSpPr>
            <a:spLocks noGrp="1"/>
          </p:cNvSpPr>
          <p:nvPr>
            <p:ph idx="1"/>
          </p:nvPr>
        </p:nvSpPr>
        <p:spPr>
          <a:xfrm>
            <a:off x="175682" y="1652527"/>
            <a:ext cx="5656391" cy="4886385"/>
          </a:xfrm>
        </p:spPr>
        <p:txBody>
          <a:bodyPr>
            <a:normAutofit/>
          </a:bodyPr>
          <a:lstStyle/>
          <a:p>
            <a:pPr marL="0" indent="0">
              <a:buNone/>
            </a:pPr>
            <a:r>
              <a:rPr lang="en-US">
                <a:solidFill>
                  <a:schemeClr val="bg1"/>
                </a:solidFill>
              </a:rPr>
              <a:t>Both animal models and human research suggest that exposure to stress can re-trigger drug seeking behavior</a:t>
            </a:r>
          </a:p>
          <a:p>
            <a:endParaRPr lang="en-US">
              <a:solidFill>
                <a:schemeClr val="bg1"/>
              </a:solidFill>
            </a:endParaRPr>
          </a:p>
          <a:p>
            <a:pPr marL="0" indent="0">
              <a:buNone/>
            </a:pPr>
            <a:r>
              <a:rPr lang="en-US">
                <a:solidFill>
                  <a:schemeClr val="bg1"/>
                </a:solidFill>
              </a:rPr>
              <a:t>Anecdotal accounts suggest that stress may also lead former extremists to lapse back into old ways of thinking of acting</a:t>
            </a:r>
          </a:p>
          <a:p>
            <a:endParaRPr lang="en-US">
              <a:solidFill>
                <a:schemeClr val="bg1"/>
              </a:solidFill>
            </a:endParaRPr>
          </a:p>
          <a:p>
            <a:endParaRPr lang="en-US"/>
          </a:p>
        </p:txBody>
      </p:sp>
      <p:sp>
        <p:nvSpPr>
          <p:cNvPr id="2" name="Slide Number Placeholder 1">
            <a:extLst>
              <a:ext uri="{FF2B5EF4-FFF2-40B4-BE49-F238E27FC236}">
                <a16:creationId xmlns:a16="http://schemas.microsoft.com/office/drawing/2014/main" id="{671C33B6-8798-494E-BF55-7C7E50EFA879}"/>
              </a:ext>
            </a:extLst>
          </p:cNvPr>
          <p:cNvSpPr>
            <a:spLocks noGrp="1"/>
          </p:cNvSpPr>
          <p:nvPr>
            <p:ph type="sldNum" sz="quarter" idx="12"/>
          </p:nvPr>
        </p:nvSpPr>
        <p:spPr/>
        <p:txBody>
          <a:bodyPr/>
          <a:lstStyle/>
          <a:p>
            <a:fld id="{2D353DAF-B8F6-AF49-88EC-52D105AD3680}" type="slidenum">
              <a:rPr lang="en-US" smtClean="0"/>
              <a:t>5</a:t>
            </a:fld>
            <a:endParaRPr lang="en-US"/>
          </a:p>
        </p:txBody>
      </p:sp>
      <p:pic>
        <p:nvPicPr>
          <p:cNvPr id="5" name="Picture 4" descr="Calendar&#10;&#10;Description automatically generated with low confidence">
            <a:extLst>
              <a:ext uri="{FF2B5EF4-FFF2-40B4-BE49-F238E27FC236}">
                <a16:creationId xmlns:a16="http://schemas.microsoft.com/office/drawing/2014/main" id="{6C0F92F4-35C2-3E4B-BAF3-3577900B8DE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857794" y="1754088"/>
            <a:ext cx="6158523" cy="3464169"/>
          </a:xfrm>
          <a:prstGeom prst="rect">
            <a:avLst/>
          </a:prstGeom>
        </p:spPr>
      </p:pic>
      <p:sp>
        <p:nvSpPr>
          <p:cNvPr id="7" name="TextBox 6">
            <a:extLst>
              <a:ext uri="{FF2B5EF4-FFF2-40B4-BE49-F238E27FC236}">
                <a16:creationId xmlns:a16="http://schemas.microsoft.com/office/drawing/2014/main" id="{54D2C7F4-DA7E-244E-AB30-50DA825F5C27}"/>
              </a:ext>
            </a:extLst>
          </p:cNvPr>
          <p:cNvSpPr txBox="1"/>
          <p:nvPr/>
        </p:nvSpPr>
        <p:spPr>
          <a:xfrm>
            <a:off x="6993300" y="4994968"/>
            <a:ext cx="5048738" cy="230832"/>
          </a:xfrm>
          <a:prstGeom prst="rect">
            <a:avLst/>
          </a:prstGeom>
          <a:noFill/>
        </p:spPr>
        <p:txBody>
          <a:bodyPr wrap="square" rtlCol="0">
            <a:spAutoFit/>
          </a:bodyPr>
          <a:lstStyle/>
          <a:p>
            <a:r>
              <a:rPr lang="en-US" sz="900">
                <a:hlinkClick r:id="rId8" tooltip="https://www.peoplemattersglobal.com/news/work-culture/89-of-uk-employees-suffers-from-workplace-stress-23963"/>
              </a:rPr>
              <a:t>This Photo</a:t>
            </a:r>
            <a:r>
              <a:rPr lang="en-US" sz="900"/>
              <a:t> by Unknown Author is licensed under </a:t>
            </a:r>
            <a:r>
              <a:rPr lang="en-US" sz="900">
                <a:hlinkClick r:id="rId9" tooltip="https://creativecommons.org/licenses/by-nc-sa/3.0/"/>
              </a:rPr>
              <a:t>CC BY-SA-NC</a:t>
            </a:r>
            <a:endParaRPr lang="en-US" sz="900"/>
          </a:p>
        </p:txBody>
      </p:sp>
    </p:spTree>
    <p:extLst>
      <p:ext uri="{BB962C8B-B14F-4D97-AF65-F5344CB8AC3E}">
        <p14:creationId xmlns:p14="http://schemas.microsoft.com/office/powerpoint/2010/main" val="774176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A396C-D145-634A-B3E7-E2A090B0BBB5}"/>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48577"/>
            <a:ext cx="12122481" cy="6726900"/>
          </a:xfrm>
          <a:prstGeom prst="rect">
            <a:avLst/>
          </a:prstGeom>
        </p:spPr>
      </p:pic>
      <p:pic>
        <p:nvPicPr>
          <p:cNvPr id="5" name="Picture 4">
            <a:extLst>
              <a:ext uri="{FF2B5EF4-FFF2-40B4-BE49-F238E27FC236}">
                <a16:creationId xmlns:a16="http://schemas.microsoft.com/office/drawing/2014/main" id="{9BD1938C-F5A8-C24F-97FD-E100A2D75842}"/>
              </a:ext>
            </a:extLst>
          </p:cNvPr>
          <p:cNvPicPr>
            <a:picLocks noChangeAspect="1"/>
          </p:cNvPicPr>
          <p:nvPr/>
        </p:nvPicPr>
        <p:blipFill rotWithShape="1">
          <a:blip r:embed="rId4" cstate="email">
            <a:alphaModFix amt="50000"/>
            <a:extLst>
              <a:ext uri="{28A0092B-C50C-407E-A947-70E740481C1C}">
                <a14:useLocalDpi xmlns:a14="http://schemas.microsoft.com/office/drawing/2010/main"/>
              </a:ext>
            </a:extLst>
          </a:blip>
          <a:srcRect/>
          <a:stretch/>
        </p:blipFill>
        <p:spPr>
          <a:xfrm>
            <a:off x="-98122" y="0"/>
            <a:ext cx="12318724" cy="6943725"/>
          </a:xfrm>
          <a:prstGeom prst="rect">
            <a:avLst/>
          </a:prstGeom>
        </p:spPr>
      </p:pic>
      <p:sp>
        <p:nvSpPr>
          <p:cNvPr id="47" name="TextBox 46">
            <a:extLst>
              <a:ext uri="{FF2B5EF4-FFF2-40B4-BE49-F238E27FC236}">
                <a16:creationId xmlns:a16="http://schemas.microsoft.com/office/drawing/2014/main" id="{3D8D334D-71DB-7945-923C-1D1A675777CC}"/>
              </a:ext>
            </a:extLst>
          </p:cNvPr>
          <p:cNvSpPr txBox="1"/>
          <p:nvPr/>
        </p:nvSpPr>
        <p:spPr>
          <a:xfrm>
            <a:off x="2422253" y="219446"/>
            <a:ext cx="7347525"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Features of Chronic Disease</a:t>
            </a:r>
          </a:p>
        </p:txBody>
      </p:sp>
      <p:sp>
        <p:nvSpPr>
          <p:cNvPr id="73" name="Rectangle 72">
            <a:extLst>
              <a:ext uri="{FF2B5EF4-FFF2-40B4-BE49-F238E27FC236}">
                <a16:creationId xmlns:a16="http://schemas.microsoft.com/office/drawing/2014/main" id="{3EF53280-7C05-1143-B334-00126FE583D5}"/>
              </a:ext>
            </a:extLst>
          </p:cNvPr>
          <p:cNvSpPr/>
          <p:nvPr/>
        </p:nvSpPr>
        <p:spPr>
          <a:xfrm>
            <a:off x="0" y="0"/>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814B8B36-E66D-48E0-AA87-A01A780B5255}"/>
              </a:ext>
            </a:extLst>
          </p:cNvPr>
          <p:cNvSpPr>
            <a:spLocks noGrp="1"/>
          </p:cNvSpPr>
          <p:nvPr>
            <p:ph idx="1"/>
          </p:nvPr>
        </p:nvSpPr>
        <p:spPr>
          <a:xfrm>
            <a:off x="5918215" y="2187574"/>
            <a:ext cx="5753310" cy="4351338"/>
          </a:xfrm>
        </p:spPr>
        <p:txBody>
          <a:bodyPr/>
          <a:lstStyle/>
          <a:p>
            <a:pPr marL="0" indent="0">
              <a:buNone/>
            </a:pPr>
            <a:r>
              <a:rPr lang="en-US">
                <a:solidFill>
                  <a:schemeClr val="bg1"/>
                </a:solidFill>
              </a:rPr>
              <a:t>Like individuals with substance use disorders, individuals who have deradicalized report feeling pulled or drawn back to violent extremism years or even decades – beyond their involvement with extremist groups</a:t>
            </a:r>
          </a:p>
        </p:txBody>
      </p:sp>
      <p:sp>
        <p:nvSpPr>
          <p:cNvPr id="6" name="Slide Number Placeholder 5">
            <a:extLst>
              <a:ext uri="{FF2B5EF4-FFF2-40B4-BE49-F238E27FC236}">
                <a16:creationId xmlns:a16="http://schemas.microsoft.com/office/drawing/2014/main" id="{CC6FADC9-FEEA-C04D-81BD-F5F9BDAF7D6D}"/>
              </a:ext>
            </a:extLst>
          </p:cNvPr>
          <p:cNvSpPr>
            <a:spLocks noGrp="1"/>
          </p:cNvSpPr>
          <p:nvPr>
            <p:ph type="sldNum" sz="quarter" idx="12"/>
          </p:nvPr>
        </p:nvSpPr>
        <p:spPr/>
        <p:txBody>
          <a:bodyPr/>
          <a:lstStyle/>
          <a:p>
            <a:fld id="{2D353DAF-B8F6-AF49-88EC-52D105AD3680}" type="slidenum">
              <a:rPr lang="en-US" smtClean="0"/>
              <a:t>6</a:t>
            </a:fld>
            <a:endParaRPr lang="en-US"/>
          </a:p>
        </p:txBody>
      </p:sp>
      <p:pic>
        <p:nvPicPr>
          <p:cNvPr id="4" name="Picture 3" descr="A picture containing text, sky, sign, outdoor&#10;&#10;Description automatically generated">
            <a:extLst>
              <a:ext uri="{FF2B5EF4-FFF2-40B4-BE49-F238E27FC236}">
                <a16:creationId xmlns:a16="http://schemas.microsoft.com/office/drawing/2014/main" id="{B6103A90-5802-C345-A41D-B60414841C5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3291" y="1572033"/>
            <a:ext cx="5445360" cy="3625702"/>
          </a:xfrm>
          <a:prstGeom prst="rect">
            <a:avLst/>
          </a:prstGeom>
        </p:spPr>
      </p:pic>
      <p:sp>
        <p:nvSpPr>
          <p:cNvPr id="7" name="TextBox 6">
            <a:extLst>
              <a:ext uri="{FF2B5EF4-FFF2-40B4-BE49-F238E27FC236}">
                <a16:creationId xmlns:a16="http://schemas.microsoft.com/office/drawing/2014/main" id="{D50E7CF7-7D24-5347-9CAF-E897CA11FC6F}"/>
              </a:ext>
            </a:extLst>
          </p:cNvPr>
          <p:cNvSpPr txBox="1"/>
          <p:nvPr/>
        </p:nvSpPr>
        <p:spPr>
          <a:xfrm>
            <a:off x="1782491" y="4937920"/>
            <a:ext cx="4313509" cy="230832"/>
          </a:xfrm>
          <a:prstGeom prst="rect">
            <a:avLst/>
          </a:prstGeom>
          <a:noFill/>
        </p:spPr>
        <p:txBody>
          <a:bodyPr wrap="square" rtlCol="0">
            <a:spAutoFit/>
          </a:bodyPr>
          <a:lstStyle/>
          <a:p>
            <a:r>
              <a:rPr lang="en-US" sz="900">
                <a:hlinkClick r:id="rId6" tooltip="https://picpedia.org/highway-signs/c/chronic-disease.html"/>
              </a:rPr>
              <a:t>This Photo</a:t>
            </a:r>
            <a:r>
              <a:rPr lang="en-US" sz="900"/>
              <a:t> by Unknown Author is licensed under </a:t>
            </a:r>
            <a:r>
              <a:rPr lang="en-US" sz="900">
                <a:hlinkClick r:id="rId7" tooltip="https://creativecommons.org/licenses/by-sa/3.0/"/>
              </a:rPr>
              <a:t>CC BY-SA</a:t>
            </a:r>
            <a:endParaRPr lang="en-US" sz="900"/>
          </a:p>
        </p:txBody>
      </p:sp>
    </p:spTree>
    <p:extLst>
      <p:ext uri="{BB962C8B-B14F-4D97-AF65-F5344CB8AC3E}">
        <p14:creationId xmlns:p14="http://schemas.microsoft.com/office/powerpoint/2010/main" val="355399901"/>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E92E9-43A9-814B-B41F-6E9657DA7334}"/>
              </a:ext>
            </a:extLst>
          </p:cNvPr>
          <p:cNvPicPr>
            <a:picLocks noChangeAspect="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6228" y="-1"/>
            <a:ext cx="12139334" cy="6891337"/>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07474" y="33337"/>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2881161" y="219446"/>
            <a:ext cx="6471644"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Psychiatric Comorbidity</a:t>
            </a:r>
          </a:p>
        </p:txBody>
      </p:sp>
      <p:sp>
        <p:nvSpPr>
          <p:cNvPr id="8" name="Content Placeholder 7">
            <a:extLst>
              <a:ext uri="{FF2B5EF4-FFF2-40B4-BE49-F238E27FC236}">
                <a16:creationId xmlns:a16="http://schemas.microsoft.com/office/drawing/2014/main" id="{903980DD-110F-4875-B669-3D3DC47BF82D}"/>
              </a:ext>
            </a:extLst>
          </p:cNvPr>
          <p:cNvSpPr>
            <a:spLocks noGrp="1"/>
          </p:cNvSpPr>
          <p:nvPr>
            <p:ph idx="1"/>
          </p:nvPr>
        </p:nvSpPr>
        <p:spPr>
          <a:xfrm>
            <a:off x="132838" y="1372841"/>
            <a:ext cx="6221819" cy="4351338"/>
          </a:xfrm>
        </p:spPr>
        <p:txBody>
          <a:bodyPr>
            <a:normAutofit/>
          </a:bodyPr>
          <a:lstStyle/>
          <a:p>
            <a:pPr marL="0" indent="0">
              <a:buNone/>
            </a:pPr>
            <a:r>
              <a:rPr lang="en-US">
                <a:solidFill>
                  <a:schemeClr val="bg1"/>
                </a:solidFill>
              </a:rPr>
              <a:t>Substance use disorder populations have high rates of mental health problems: Half of those with a non-alcoholic drug problems have a lifetime mental health disorder</a:t>
            </a:r>
          </a:p>
          <a:p>
            <a:endParaRPr lang="en-US">
              <a:solidFill>
                <a:schemeClr val="bg1"/>
              </a:solidFill>
            </a:endParaRPr>
          </a:p>
          <a:p>
            <a:pPr marL="0" indent="0">
              <a:buNone/>
            </a:pPr>
            <a:r>
              <a:rPr lang="en-US">
                <a:solidFill>
                  <a:schemeClr val="bg1"/>
                </a:solidFill>
              </a:rPr>
              <a:t>Several studies also show high rates of mental health problems among current/former extremists</a:t>
            </a:r>
          </a:p>
          <a:p>
            <a:endParaRPr lang="en-US"/>
          </a:p>
        </p:txBody>
      </p:sp>
      <p:sp>
        <p:nvSpPr>
          <p:cNvPr id="2" name="Slide Number Placeholder 1">
            <a:extLst>
              <a:ext uri="{FF2B5EF4-FFF2-40B4-BE49-F238E27FC236}">
                <a16:creationId xmlns:a16="http://schemas.microsoft.com/office/drawing/2014/main" id="{8BFE1890-A105-FB45-8F26-52EF96029EF2}"/>
              </a:ext>
            </a:extLst>
          </p:cNvPr>
          <p:cNvSpPr>
            <a:spLocks noGrp="1"/>
          </p:cNvSpPr>
          <p:nvPr>
            <p:ph type="sldNum" sz="quarter" idx="12"/>
          </p:nvPr>
        </p:nvSpPr>
        <p:spPr/>
        <p:txBody>
          <a:bodyPr/>
          <a:lstStyle/>
          <a:p>
            <a:fld id="{2D353DAF-B8F6-AF49-88EC-52D105AD3680}" type="slidenum">
              <a:rPr lang="en-US" smtClean="0"/>
              <a:t>7</a:t>
            </a:fld>
            <a:endParaRPr lang="en-US"/>
          </a:p>
        </p:txBody>
      </p:sp>
      <p:pic>
        <p:nvPicPr>
          <p:cNvPr id="7" name="Picture 6" descr="A picture containing text, vector graphics&#10;&#10;Description automatically generated">
            <a:extLst>
              <a:ext uri="{FF2B5EF4-FFF2-40B4-BE49-F238E27FC236}">
                <a16:creationId xmlns:a16="http://schemas.microsoft.com/office/drawing/2014/main" id="{5646195E-12E2-AD4D-83D8-160E59C7104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104556" y="1877992"/>
            <a:ext cx="5891023" cy="3310006"/>
          </a:xfrm>
          <a:prstGeom prst="rect">
            <a:avLst/>
          </a:prstGeom>
        </p:spPr>
      </p:pic>
      <p:sp>
        <p:nvSpPr>
          <p:cNvPr id="10" name="TextBox 9">
            <a:extLst>
              <a:ext uri="{FF2B5EF4-FFF2-40B4-BE49-F238E27FC236}">
                <a16:creationId xmlns:a16="http://schemas.microsoft.com/office/drawing/2014/main" id="{CA1D9FB4-7684-4944-82CA-C3CCFD65AD26}"/>
              </a:ext>
            </a:extLst>
          </p:cNvPr>
          <p:cNvSpPr txBox="1"/>
          <p:nvPr/>
        </p:nvSpPr>
        <p:spPr>
          <a:xfrm>
            <a:off x="7556500" y="5257911"/>
            <a:ext cx="3797300" cy="230832"/>
          </a:xfrm>
          <a:prstGeom prst="rect">
            <a:avLst/>
          </a:prstGeom>
          <a:noFill/>
        </p:spPr>
        <p:txBody>
          <a:bodyPr wrap="square" rtlCol="0">
            <a:spAutoFit/>
          </a:bodyPr>
          <a:lstStyle/>
          <a:p>
            <a:r>
              <a:rPr lang="en-US" sz="900">
                <a:hlinkClick r:id="rId6" tooltip="https://www.peoplematters.in/blog/life-at-work/startup-guide-the-importance-of-mental-health-support-in-the-workplace-27247"/>
              </a:rPr>
              <a:t>This Photo</a:t>
            </a:r>
            <a:r>
              <a:rPr lang="en-US" sz="900"/>
              <a:t> by Unknown Author is licensed under </a:t>
            </a:r>
            <a:r>
              <a:rPr lang="en-US" sz="900">
                <a:hlinkClick r:id="rId7" tooltip="https://creativecommons.org/licenses/by-nc-sa/3.0/"/>
              </a:rPr>
              <a:t>CC BY-SA-NC</a:t>
            </a:r>
            <a:endParaRPr lang="en-US" sz="900"/>
          </a:p>
        </p:txBody>
      </p:sp>
    </p:spTree>
    <p:extLst>
      <p:ext uri="{BB962C8B-B14F-4D97-AF65-F5344CB8AC3E}">
        <p14:creationId xmlns:p14="http://schemas.microsoft.com/office/powerpoint/2010/main" val="699974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A56584-46F3-104E-B9EA-2A0A022B42DF}"/>
              </a:ext>
            </a:extLst>
          </p:cNvPr>
          <p:cNvPicPr>
            <a:picLocks noChangeAspect="1"/>
          </p:cNvPicPr>
          <p:nvPr/>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l="-55" r="-139"/>
          <a:stretch/>
        </p:blipFill>
        <p:spPr>
          <a:xfrm>
            <a:off x="-77451" y="-36576"/>
            <a:ext cx="12318725" cy="7013637"/>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77451" y="-85725"/>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3436610" y="219446"/>
            <a:ext cx="5360763"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Social Relationships</a:t>
            </a:r>
          </a:p>
        </p:txBody>
      </p:sp>
      <p:sp>
        <p:nvSpPr>
          <p:cNvPr id="3" name="Content Placeholder 2">
            <a:extLst>
              <a:ext uri="{FF2B5EF4-FFF2-40B4-BE49-F238E27FC236}">
                <a16:creationId xmlns:a16="http://schemas.microsoft.com/office/drawing/2014/main" id="{7D0B435F-77D8-4DCA-B49F-719C00DFDF89}"/>
              </a:ext>
            </a:extLst>
          </p:cNvPr>
          <p:cNvSpPr>
            <a:spLocks noGrp="1"/>
          </p:cNvSpPr>
          <p:nvPr>
            <p:ph idx="1"/>
          </p:nvPr>
        </p:nvSpPr>
        <p:spPr>
          <a:xfrm>
            <a:off x="5762926" y="1606736"/>
            <a:ext cx="6076347" cy="4351338"/>
          </a:xfrm>
        </p:spPr>
        <p:txBody>
          <a:bodyPr>
            <a:normAutofit/>
          </a:bodyPr>
          <a:lstStyle/>
          <a:p>
            <a:pPr marL="0" indent="0">
              <a:buNone/>
            </a:pPr>
            <a:r>
              <a:rPr lang="en-US">
                <a:solidFill>
                  <a:schemeClr val="bg1"/>
                </a:solidFill>
              </a:rPr>
              <a:t>Relationships with drug users can lead people to initiate drug use; The deepening of such relationships helps maintain drug use</a:t>
            </a:r>
          </a:p>
          <a:p>
            <a:pPr marL="0" indent="0">
              <a:buNone/>
            </a:pPr>
            <a:endParaRPr lang="en-US">
              <a:solidFill>
                <a:schemeClr val="bg1"/>
              </a:solidFill>
            </a:endParaRPr>
          </a:p>
          <a:p>
            <a:pPr marL="0" indent="0">
              <a:buNone/>
            </a:pPr>
            <a:r>
              <a:rPr lang="en-US">
                <a:solidFill>
                  <a:schemeClr val="bg1"/>
                </a:solidFill>
              </a:rPr>
              <a:t>Same issues play out in violent extremism: Radicalization is a social act and extremists form close knit bonds</a:t>
            </a:r>
          </a:p>
          <a:p>
            <a:pPr marL="0" indent="0">
              <a:buNone/>
            </a:pPr>
            <a:endParaRPr lang="en-US">
              <a:solidFill>
                <a:schemeClr val="bg1"/>
              </a:solidFill>
            </a:endParaRPr>
          </a:p>
          <a:p>
            <a:pPr marL="0" indent="0">
              <a:buNone/>
            </a:pPr>
            <a:endParaRPr lang="en-US">
              <a:solidFill>
                <a:schemeClr val="bg1"/>
              </a:solidFill>
            </a:endParaRPr>
          </a:p>
        </p:txBody>
      </p:sp>
      <p:sp>
        <p:nvSpPr>
          <p:cNvPr id="11" name="Slide Number Placeholder 10">
            <a:extLst>
              <a:ext uri="{FF2B5EF4-FFF2-40B4-BE49-F238E27FC236}">
                <a16:creationId xmlns:a16="http://schemas.microsoft.com/office/drawing/2014/main" id="{9F399116-6957-8D4F-B357-1C952E6ED3D2}"/>
              </a:ext>
            </a:extLst>
          </p:cNvPr>
          <p:cNvSpPr>
            <a:spLocks noGrp="1"/>
          </p:cNvSpPr>
          <p:nvPr>
            <p:ph type="sldNum" sz="quarter" idx="12"/>
          </p:nvPr>
        </p:nvSpPr>
        <p:spPr/>
        <p:txBody>
          <a:bodyPr/>
          <a:lstStyle/>
          <a:p>
            <a:fld id="{2D353DAF-B8F6-AF49-88EC-52D105AD3680}" type="slidenum">
              <a:rPr lang="en-US" smtClean="0"/>
              <a:t>8</a:t>
            </a:fld>
            <a:endParaRPr lang="en-US"/>
          </a:p>
        </p:txBody>
      </p:sp>
      <p:pic>
        <p:nvPicPr>
          <p:cNvPr id="8" name="Picture 7">
            <a:extLst>
              <a:ext uri="{FF2B5EF4-FFF2-40B4-BE49-F238E27FC236}">
                <a16:creationId xmlns:a16="http://schemas.microsoft.com/office/drawing/2014/main" id="{FD76F716-B483-C841-A4EC-3BE622BD539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6228" y="1609262"/>
            <a:ext cx="5410200" cy="3581400"/>
          </a:xfrm>
          <a:prstGeom prst="rect">
            <a:avLst/>
          </a:prstGeom>
        </p:spPr>
      </p:pic>
      <p:sp>
        <p:nvSpPr>
          <p:cNvPr id="12" name="TextBox 11">
            <a:extLst>
              <a:ext uri="{FF2B5EF4-FFF2-40B4-BE49-F238E27FC236}">
                <a16:creationId xmlns:a16="http://schemas.microsoft.com/office/drawing/2014/main" id="{711E2785-C7D3-364D-BF68-4F3640888B08}"/>
              </a:ext>
            </a:extLst>
          </p:cNvPr>
          <p:cNvSpPr txBox="1"/>
          <p:nvPr/>
        </p:nvSpPr>
        <p:spPr>
          <a:xfrm>
            <a:off x="352725" y="5239811"/>
            <a:ext cx="5410200" cy="230832"/>
          </a:xfrm>
          <a:prstGeom prst="rect">
            <a:avLst/>
          </a:prstGeom>
          <a:noFill/>
        </p:spPr>
        <p:txBody>
          <a:bodyPr wrap="square" rtlCol="0">
            <a:spAutoFit/>
          </a:bodyPr>
          <a:lstStyle/>
          <a:p>
            <a:r>
              <a:rPr lang="en-US" sz="900">
                <a:hlinkClick r:id="rId6" tooltip="http://www.tonybates.ca/tag/open-universities/"/>
              </a:rPr>
              <a:t>This Photo</a:t>
            </a:r>
            <a:r>
              <a:rPr lang="en-US" sz="900"/>
              <a:t> by Unknown Author is licensed under </a:t>
            </a:r>
            <a:r>
              <a:rPr lang="en-US" sz="900">
                <a:hlinkClick r:id="rId7" tooltip="https://creativecommons.org/licenses/by-nc-sa/3.0/"/>
              </a:rPr>
              <a:t>CC BY-SA-NC</a:t>
            </a:r>
            <a:endParaRPr lang="en-US" sz="900"/>
          </a:p>
        </p:txBody>
      </p:sp>
    </p:spTree>
    <p:extLst>
      <p:ext uri="{BB962C8B-B14F-4D97-AF65-F5344CB8AC3E}">
        <p14:creationId xmlns:p14="http://schemas.microsoft.com/office/powerpoint/2010/main" val="240232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ADFAD-D962-8D4C-A6DB-B50DAEB4332D}"/>
              </a:ext>
            </a:extLst>
          </p:cNvPr>
          <p:cNvPicPr>
            <a:picLocks noChangeAspect="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7451" y="-66134"/>
            <a:ext cx="12191719" cy="6858000"/>
          </a:xfrm>
          <a:prstGeom prst="rect">
            <a:avLst/>
          </a:prstGeom>
        </p:spPr>
      </p:pic>
      <p:pic>
        <p:nvPicPr>
          <p:cNvPr id="5" name="Picture 4">
            <a:extLst>
              <a:ext uri="{FF2B5EF4-FFF2-40B4-BE49-F238E27FC236}">
                <a16:creationId xmlns:a16="http://schemas.microsoft.com/office/drawing/2014/main" id="{173D828F-753D-5E4E-A48A-2CB8D09F78F2}"/>
              </a:ext>
            </a:extLst>
          </p:cNvPr>
          <p:cNvPicPr>
            <a:picLocks noChangeAspect="1"/>
          </p:cNvPicPr>
          <p:nvPr/>
        </p:nvPicPr>
        <p:blipFill rotWithShape="1">
          <a:blip r:embed="rId4" cstate="email">
            <a:alphaModFix amt="70000"/>
            <a:extLst>
              <a:ext uri="{28A0092B-C50C-407E-A947-70E740481C1C}">
                <a14:useLocalDpi xmlns:a14="http://schemas.microsoft.com/office/drawing/2010/main"/>
              </a:ext>
            </a:extLst>
          </a:blip>
          <a:srcRect/>
          <a:stretch/>
        </p:blipFill>
        <p:spPr>
          <a:xfrm>
            <a:off x="-107474" y="33337"/>
            <a:ext cx="12318724" cy="6943725"/>
          </a:xfrm>
          <a:prstGeom prst="rect">
            <a:avLst/>
          </a:prstGeom>
        </p:spPr>
      </p:pic>
      <p:sp>
        <p:nvSpPr>
          <p:cNvPr id="6" name="Rectangle 5">
            <a:extLst>
              <a:ext uri="{FF2B5EF4-FFF2-40B4-BE49-F238E27FC236}">
                <a16:creationId xmlns:a16="http://schemas.microsoft.com/office/drawing/2014/main" id="{12360628-2BB9-DC43-9D9A-16E7BF616B98}"/>
              </a:ext>
            </a:extLst>
          </p:cNvPr>
          <p:cNvSpPr/>
          <p:nvPr/>
        </p:nvSpPr>
        <p:spPr>
          <a:xfrm>
            <a:off x="0" y="-36576"/>
            <a:ext cx="12145772" cy="6858000"/>
          </a:xfrm>
          <a:prstGeom prst="rect">
            <a:avLst/>
          </a:prstGeom>
          <a:no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76968B-3CA8-FF44-A5A5-0D017712719C}"/>
              </a:ext>
            </a:extLst>
          </p:cNvPr>
          <p:cNvSpPr txBox="1"/>
          <p:nvPr/>
        </p:nvSpPr>
        <p:spPr>
          <a:xfrm>
            <a:off x="2738503" y="219446"/>
            <a:ext cx="6756979" cy="707886"/>
          </a:xfrm>
          <a:prstGeom prst="rect">
            <a:avLst/>
          </a:prstGeom>
          <a:noFill/>
        </p:spPr>
        <p:txBody>
          <a:bodyPr wrap="none" rtlCol="0">
            <a:spAutoFit/>
          </a:bodyPr>
          <a:lstStyle/>
          <a:p>
            <a:pPr algn="ctr"/>
            <a:r>
              <a:rPr lang="en-US" sz="4000" b="1" spc="300">
                <a:solidFill>
                  <a:schemeClr val="bg1"/>
                </a:solidFill>
                <a:latin typeface="Times New Roman" panose="02020603050405020304" pitchFamily="18" charset="0"/>
                <a:cs typeface="Times New Roman" panose="02020603050405020304" pitchFamily="18" charset="0"/>
              </a:rPr>
              <a:t>Geographic Determinants</a:t>
            </a:r>
          </a:p>
        </p:txBody>
      </p:sp>
      <p:sp>
        <p:nvSpPr>
          <p:cNvPr id="4" name="Content Placeholder 3">
            <a:extLst>
              <a:ext uri="{FF2B5EF4-FFF2-40B4-BE49-F238E27FC236}">
                <a16:creationId xmlns:a16="http://schemas.microsoft.com/office/drawing/2014/main" id="{1FE878D9-A9F2-4ECC-859C-7C998794CCA3}"/>
              </a:ext>
            </a:extLst>
          </p:cNvPr>
          <p:cNvSpPr>
            <a:spLocks noGrp="1"/>
          </p:cNvSpPr>
          <p:nvPr>
            <p:ph idx="1"/>
          </p:nvPr>
        </p:nvSpPr>
        <p:spPr>
          <a:xfrm>
            <a:off x="180870" y="1608709"/>
            <a:ext cx="7041314" cy="4351338"/>
          </a:xfrm>
        </p:spPr>
        <p:txBody>
          <a:bodyPr/>
          <a:lstStyle/>
          <a:p>
            <a:pPr marL="0" indent="0">
              <a:buNone/>
            </a:pPr>
            <a:r>
              <a:rPr lang="en-US">
                <a:solidFill>
                  <a:schemeClr val="bg1"/>
                </a:solidFill>
              </a:rPr>
              <a:t>Substance use clusters geographically and neighborhood characteristics, like income, correlate with rates of substance use disorders</a:t>
            </a:r>
          </a:p>
          <a:p>
            <a:pPr marL="0" indent="0">
              <a:buNone/>
            </a:pPr>
            <a:endParaRPr lang="en-US">
              <a:solidFill>
                <a:schemeClr val="bg1"/>
              </a:solidFill>
            </a:endParaRPr>
          </a:p>
          <a:p>
            <a:pPr marL="0" indent="0">
              <a:buNone/>
            </a:pPr>
            <a:r>
              <a:rPr lang="en-US">
                <a:solidFill>
                  <a:schemeClr val="bg1"/>
                </a:solidFill>
              </a:rPr>
              <a:t>Medina identifies “regions of hate” and posits that:</a:t>
            </a:r>
          </a:p>
          <a:p>
            <a:pPr marL="0" indent="0" algn="ctr">
              <a:buNone/>
            </a:pPr>
            <a:r>
              <a:rPr lang="en-US">
                <a:solidFill>
                  <a:schemeClr val="bg1"/>
                </a:solidFill>
              </a:rPr>
              <a:t> Less diversity + more poverty + less population  change + less education = more hate groups</a:t>
            </a:r>
          </a:p>
          <a:p>
            <a:endParaRPr lang="en-US">
              <a:solidFill>
                <a:schemeClr val="bg1"/>
              </a:solidFill>
            </a:endParaRPr>
          </a:p>
          <a:p>
            <a:endParaRPr lang="en-US">
              <a:solidFill>
                <a:schemeClr val="bg1"/>
              </a:solidFill>
            </a:endParaRPr>
          </a:p>
        </p:txBody>
      </p:sp>
      <p:pic>
        <p:nvPicPr>
          <p:cNvPr id="10" name="Picture 9">
            <a:extLst>
              <a:ext uri="{FF2B5EF4-FFF2-40B4-BE49-F238E27FC236}">
                <a16:creationId xmlns:a16="http://schemas.microsoft.com/office/drawing/2014/main" id="{6E8A8D3A-51FF-B841-AD5F-1E59546D88C0}"/>
              </a:ext>
            </a:extLst>
          </p:cNvPr>
          <p:cNvPicPr>
            <a:picLocks noChangeAspect="1"/>
          </p:cNvPicPr>
          <p:nvPr/>
        </p:nvPicPr>
        <p:blipFill>
          <a:blip r:embed="rId5"/>
          <a:stretch>
            <a:fillRect/>
          </a:stretch>
        </p:blipFill>
        <p:spPr>
          <a:xfrm>
            <a:off x="7325322" y="1330117"/>
            <a:ext cx="4685808" cy="3426934"/>
          </a:xfrm>
          <a:prstGeom prst="rect">
            <a:avLst/>
          </a:prstGeom>
        </p:spPr>
      </p:pic>
    </p:spTree>
    <p:extLst>
      <p:ext uri="{BB962C8B-B14F-4D97-AF65-F5344CB8AC3E}">
        <p14:creationId xmlns:p14="http://schemas.microsoft.com/office/powerpoint/2010/main" val="1121337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afba349-4d4b-4d64-9331-b8fed6942b72">
      <UserInfo>
        <DisplayName>Todd Helmus</DisplayName>
        <AccountId>15</AccountId>
        <AccountType/>
      </UserInfo>
      <UserInfo>
        <DisplayName>Rajeev Ramchand</DisplayName>
        <AccountId>16</AccountId>
        <AccountType/>
      </UserInfo>
      <UserInfo>
        <DisplayName>Ryan Brown</DisplayName>
        <AccountId>10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FD50C00980B94285C07C08D9B30FFA" ma:contentTypeVersion="8" ma:contentTypeDescription="Create a new document." ma:contentTypeScope="" ma:versionID="2548021eb818a1349ed150d56ad74a10">
  <xsd:schema xmlns:xsd="http://www.w3.org/2001/XMLSchema" xmlns:xs="http://www.w3.org/2001/XMLSchema" xmlns:p="http://schemas.microsoft.com/office/2006/metadata/properties" xmlns:ns2="f6374321-34f3-4d8b-8526-bd07f61a0667" xmlns:ns3="4afba349-4d4b-4d64-9331-b8fed6942b72" targetNamespace="http://schemas.microsoft.com/office/2006/metadata/properties" ma:root="true" ma:fieldsID="3749030f9b1f02b85301716c4ef037fa" ns2:_="" ns3:_="">
    <xsd:import namespace="f6374321-34f3-4d8b-8526-bd07f61a0667"/>
    <xsd:import namespace="4afba349-4d4b-4d64-9331-b8fed6942b7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321-34f3-4d8b-8526-bd07f61a06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fba349-4d4b-4d64-9331-b8fed6942b7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22AD45-F362-4F9A-83C4-72518F1F9B03}">
  <ds:schemaRefs>
    <ds:schemaRef ds:uri="4afba349-4d4b-4d64-9331-b8fed6942b72"/>
    <ds:schemaRef ds:uri="http://purl.org/dc/elements/1.1/"/>
    <ds:schemaRef ds:uri="http://schemas.microsoft.com/office/2006/documentManagement/types"/>
    <ds:schemaRef ds:uri="http://purl.org/dc/dcmitype/"/>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f6374321-34f3-4d8b-8526-bd07f61a0667"/>
    <ds:schemaRef ds:uri="http://purl.org/dc/terms/"/>
  </ds:schemaRefs>
</ds:datastoreItem>
</file>

<file path=customXml/itemProps2.xml><?xml version="1.0" encoding="utf-8"?>
<ds:datastoreItem xmlns:ds="http://schemas.openxmlformats.org/officeDocument/2006/customXml" ds:itemID="{92EE6A47-C93B-4389-A7CE-E701A7AEE795}">
  <ds:schemaRefs>
    <ds:schemaRef ds:uri="http://schemas.microsoft.com/sharepoint/v3/contenttype/forms"/>
  </ds:schemaRefs>
</ds:datastoreItem>
</file>

<file path=customXml/itemProps3.xml><?xml version="1.0" encoding="utf-8"?>
<ds:datastoreItem xmlns:ds="http://schemas.openxmlformats.org/officeDocument/2006/customXml" ds:itemID="{7B379314-1C47-44B1-AA04-9DDEB95AA5B0}">
  <ds:schemaRefs>
    <ds:schemaRef ds:uri="4afba349-4d4b-4d64-9331-b8fed6942b72"/>
    <ds:schemaRef ds:uri="f6374321-34f3-4d8b-8526-bd07f61a06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TotalTime>
  <Words>2977</Words>
  <Application>Microsoft Macintosh PowerPoint</Application>
  <PresentationFormat>Widescreen</PresentationFormat>
  <Paragraphs>209</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adelle</vt:lpstr>
      <vt:lpstr>Arial</vt:lpstr>
      <vt:lpstr>Calibri</vt:lpstr>
      <vt:lpstr>Calibri Light</vt:lpstr>
      <vt:lpstr>Franklin Gothic Book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Giglio, Katheryn</dc:creator>
  <cp:lastModifiedBy>Todd Helmus</cp:lastModifiedBy>
  <cp:revision>5</cp:revision>
  <dcterms:created xsi:type="dcterms:W3CDTF">2021-04-05T11:45:47Z</dcterms:created>
  <dcterms:modified xsi:type="dcterms:W3CDTF">2022-08-02T20:19:57Z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0x01010043FD50C00980B94285C07C08D9B30FFA</vt:lpwstr>
  </property>
</Properties>
</file>